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2" r:id="rId3"/>
    <p:sldId id="258" r:id="rId4"/>
    <p:sldId id="303" r:id="rId5"/>
    <p:sldId id="306" r:id="rId6"/>
    <p:sldId id="307" r:id="rId7"/>
    <p:sldId id="308" r:id="rId8"/>
    <p:sldId id="259" r:id="rId9"/>
    <p:sldId id="260" r:id="rId10"/>
    <p:sldId id="261" r:id="rId11"/>
    <p:sldId id="262" r:id="rId12"/>
    <p:sldId id="300" r:id="rId13"/>
    <p:sldId id="263" r:id="rId14"/>
    <p:sldId id="264" r:id="rId15"/>
    <p:sldId id="309" r:id="rId16"/>
    <p:sldId id="310" r:id="rId17"/>
    <p:sldId id="312" r:id="rId18"/>
    <p:sldId id="311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304" r:id="rId41"/>
    <p:sldId id="301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305" r:id="rId54"/>
    <p:sldId id="278" r:id="rId55"/>
    <p:sldId id="299" r:id="rId5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298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607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166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411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210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4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289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888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822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64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554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41BC4-27B7-463C-AC4A-4B02455B05D5}" type="datetimeFigureOut">
              <a:rPr lang="hu-HU" smtClean="0"/>
              <a:t>2022. 10. 11.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3D71A-A426-49D5-93D8-686E371EB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30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5kESYrxIxM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9pqWxDYnl4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mrj8ipgz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mrj8ipgz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mrj8ipgz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mrj8ipgzW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xQE9V-a2r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xQE9V-a2r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r63G1uv7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e.avspart.com/caterpillar/ttt:261:aw4:105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sap.com/docs/SAP_S4HANA_ON-PREMISE/18ee18df146f46e9a7738186eebceaa7/ff04c453f57eb44ce10000000a174cb4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VDTCI0_Mx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3U7ba1sfm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42E7exuIR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-yrHBJFjIU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4Qx1F8OI2c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41"/>
            <a:ext cx="12206175" cy="1575962"/>
          </a:xfrm>
          <a:prstGeom prst="rect">
            <a:avLst/>
          </a:prstGeom>
        </p:spPr>
      </p:pic>
      <p:sp>
        <p:nvSpPr>
          <p:cNvPr id="18" name="Téglalap 17"/>
          <p:cNvSpPr/>
          <p:nvPr/>
        </p:nvSpPr>
        <p:spPr>
          <a:xfrm>
            <a:off x="1878228" y="3163330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 smtClean="0"/>
              <a:t>Bills</a:t>
            </a:r>
            <a:r>
              <a:rPr lang="hu-HU" b="1" dirty="0" smtClean="0"/>
              <a:t> of Material</a:t>
            </a:r>
            <a:endParaRPr lang="hu-HU" b="1" dirty="0"/>
          </a:p>
        </p:txBody>
      </p:sp>
      <p:sp>
        <p:nvSpPr>
          <p:cNvPr id="20" name="Téglalap 19"/>
          <p:cNvSpPr/>
          <p:nvPr/>
        </p:nvSpPr>
        <p:spPr>
          <a:xfrm>
            <a:off x="6096001" y="3163330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 smtClean="0"/>
              <a:t>Routing</a:t>
            </a:r>
            <a:endParaRPr lang="hu-HU" b="1" dirty="0"/>
          </a:p>
        </p:txBody>
      </p:sp>
      <p:sp>
        <p:nvSpPr>
          <p:cNvPr id="23" name="Téglalap 22"/>
          <p:cNvSpPr/>
          <p:nvPr/>
        </p:nvSpPr>
        <p:spPr>
          <a:xfrm>
            <a:off x="3987114" y="3163330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 smtClean="0"/>
              <a:t>Work</a:t>
            </a:r>
            <a:r>
              <a:rPr lang="hu-HU" b="1" dirty="0" smtClean="0"/>
              <a:t> Center</a:t>
            </a:r>
            <a:endParaRPr lang="hu-HU" b="1" dirty="0"/>
          </a:p>
        </p:txBody>
      </p:sp>
      <p:sp>
        <p:nvSpPr>
          <p:cNvPr id="24" name="Téglalap 23"/>
          <p:cNvSpPr/>
          <p:nvPr/>
        </p:nvSpPr>
        <p:spPr>
          <a:xfrm>
            <a:off x="1878227" y="5292811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smtClean="0"/>
              <a:t>Cost Center</a:t>
            </a:r>
            <a:endParaRPr lang="hu-HU" b="1" dirty="0"/>
          </a:p>
        </p:txBody>
      </p:sp>
      <p:sp>
        <p:nvSpPr>
          <p:cNvPr id="25" name="Téglalap 24"/>
          <p:cNvSpPr/>
          <p:nvPr/>
        </p:nvSpPr>
        <p:spPr>
          <a:xfrm>
            <a:off x="3987114" y="5292811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 smtClean="0"/>
              <a:t>Activity</a:t>
            </a:r>
            <a:r>
              <a:rPr lang="hu-HU" b="1" dirty="0" smtClean="0"/>
              <a:t> Type</a:t>
            </a:r>
            <a:endParaRPr lang="hu-HU" b="1" dirty="0"/>
          </a:p>
        </p:txBody>
      </p:sp>
      <p:sp>
        <p:nvSpPr>
          <p:cNvPr id="26" name="Téglalap 25"/>
          <p:cNvSpPr/>
          <p:nvPr/>
        </p:nvSpPr>
        <p:spPr>
          <a:xfrm>
            <a:off x="6096000" y="5292810"/>
            <a:ext cx="1099751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 smtClean="0"/>
              <a:t>Tariff</a:t>
            </a:r>
            <a:r>
              <a:rPr lang="hu-HU" b="1" dirty="0" smtClean="0"/>
              <a:t> </a:t>
            </a:r>
            <a:r>
              <a:rPr lang="hu-HU" b="1" dirty="0" err="1" smtClean="0"/>
              <a:t>Table</a:t>
            </a:r>
            <a:endParaRPr lang="hu-HU" b="1" dirty="0"/>
          </a:p>
        </p:txBody>
      </p:sp>
      <p:cxnSp>
        <p:nvCxnSpPr>
          <p:cNvPr id="27" name="Egyenes összekötő 26"/>
          <p:cNvCxnSpPr>
            <a:stCxn id="24" idx="3"/>
            <a:endCxn id="25" idx="1"/>
          </p:cNvCxnSpPr>
          <p:nvPr/>
        </p:nvCxnSpPr>
        <p:spPr>
          <a:xfrm>
            <a:off x="2977978" y="5842687"/>
            <a:ext cx="1009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27"/>
          <p:cNvCxnSpPr>
            <a:stCxn id="25" idx="3"/>
            <a:endCxn id="26" idx="1"/>
          </p:cNvCxnSpPr>
          <p:nvPr/>
        </p:nvCxnSpPr>
        <p:spPr>
          <a:xfrm flipV="1">
            <a:off x="5086865" y="5842686"/>
            <a:ext cx="1009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>
            <a:stCxn id="25" idx="0"/>
            <a:endCxn id="23" idx="2"/>
          </p:cNvCxnSpPr>
          <p:nvPr/>
        </p:nvCxnSpPr>
        <p:spPr>
          <a:xfrm flipV="1">
            <a:off x="4536990" y="4263081"/>
            <a:ext cx="0" cy="1029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/>
          <p:cNvCxnSpPr>
            <a:stCxn id="23" idx="3"/>
            <a:endCxn id="20" idx="1"/>
          </p:cNvCxnSpPr>
          <p:nvPr/>
        </p:nvCxnSpPr>
        <p:spPr>
          <a:xfrm>
            <a:off x="5086865" y="3713206"/>
            <a:ext cx="1009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>
            <a:stCxn id="18" idx="0"/>
          </p:cNvCxnSpPr>
          <p:nvPr/>
        </p:nvCxnSpPr>
        <p:spPr>
          <a:xfrm flipH="1" flipV="1">
            <a:off x="2428102" y="2619632"/>
            <a:ext cx="2" cy="54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/>
          <p:cNvCxnSpPr/>
          <p:nvPr/>
        </p:nvCxnSpPr>
        <p:spPr>
          <a:xfrm>
            <a:off x="2428102" y="2619632"/>
            <a:ext cx="421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/>
          <p:cNvCxnSpPr/>
          <p:nvPr/>
        </p:nvCxnSpPr>
        <p:spPr>
          <a:xfrm flipH="1" flipV="1">
            <a:off x="6645875" y="2619632"/>
            <a:ext cx="2" cy="54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2780271" y="166341"/>
            <a:ext cx="1124464" cy="1575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05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57450" cy="933450"/>
          </a:xfrm>
          <a:prstGeom prst="rect">
            <a:avLst/>
          </a:prstGeom>
        </p:spPr>
      </p:pic>
      <p:pic>
        <p:nvPicPr>
          <p:cNvPr id="4" name="J5kESYrxIx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3309" y="1025611"/>
            <a:ext cx="10368691" cy="58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8993" cy="902043"/>
          </a:xfrm>
          <a:prstGeom prst="rect">
            <a:avLst/>
          </a:prstGeom>
        </p:spPr>
      </p:pic>
      <p:pic>
        <p:nvPicPr>
          <p:cNvPr id="7" name="O9pqWxDYnl4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14151" y="1105157"/>
            <a:ext cx="10177849" cy="57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78" y="2476909"/>
            <a:ext cx="8028090" cy="15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/>
          </p:nvPr>
        </p:nvGraphicFramePr>
        <p:xfrm>
          <a:off x="1" y="2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888">
                  <a:extLst>
                    <a:ext uri="{9D8B030D-6E8A-4147-A177-3AD203B41FA5}">
                      <a16:colId xmlns:a16="http://schemas.microsoft.com/office/drawing/2014/main" val="915425997"/>
                    </a:ext>
                  </a:extLst>
                </a:gridCol>
                <a:gridCol w="2026787">
                  <a:extLst>
                    <a:ext uri="{9D8B030D-6E8A-4147-A177-3AD203B41FA5}">
                      <a16:colId xmlns:a16="http://schemas.microsoft.com/office/drawing/2014/main" val="2247570206"/>
                    </a:ext>
                  </a:extLst>
                </a:gridCol>
                <a:gridCol w="1643448">
                  <a:extLst>
                    <a:ext uri="{9D8B030D-6E8A-4147-A177-3AD203B41FA5}">
                      <a16:colId xmlns:a16="http://schemas.microsoft.com/office/drawing/2014/main" val="3862003846"/>
                    </a:ext>
                  </a:extLst>
                </a:gridCol>
                <a:gridCol w="2594919">
                  <a:extLst>
                    <a:ext uri="{9D8B030D-6E8A-4147-A177-3AD203B41FA5}">
                      <a16:colId xmlns:a16="http://schemas.microsoft.com/office/drawing/2014/main" val="2603518738"/>
                    </a:ext>
                  </a:extLst>
                </a:gridCol>
                <a:gridCol w="2570206">
                  <a:extLst>
                    <a:ext uri="{9D8B030D-6E8A-4147-A177-3AD203B41FA5}">
                      <a16:colId xmlns:a16="http://schemas.microsoft.com/office/drawing/2014/main" val="2992976091"/>
                    </a:ext>
                  </a:extLst>
                </a:gridCol>
                <a:gridCol w="1861752">
                  <a:extLst>
                    <a:ext uri="{9D8B030D-6E8A-4147-A177-3AD203B41FA5}">
                      <a16:colId xmlns:a16="http://schemas.microsoft.com/office/drawing/2014/main" val="238799489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TCode</a:t>
                      </a:r>
                      <a:r>
                        <a:rPr lang="hu-HU" baseline="0" dirty="0" smtClean="0"/>
                        <a:t> Group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BOM Kategória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BOM </a:t>
                      </a:r>
                      <a:r>
                        <a:rPr lang="hu-HU" dirty="0" err="1" smtClean="0"/>
                        <a:t>Usage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Felhasználási terület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Modul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Cél tranzakció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7182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CS01/02/03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Material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1 </a:t>
                      </a:r>
                      <a:r>
                        <a:rPr lang="hu-HU" dirty="0" err="1" smtClean="0"/>
                        <a:t>Production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Gyártás</a:t>
                      </a:r>
                      <a:r>
                        <a:rPr lang="hu-HU" baseline="0" dirty="0" smtClean="0"/>
                        <a:t>i </a:t>
                      </a:r>
                      <a:r>
                        <a:rPr lang="hu-HU" baseline="0" dirty="0" smtClean="0"/>
                        <a:t>folyamatok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Production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Routing</a:t>
                      </a:r>
                      <a:r>
                        <a:rPr lang="hu-HU" dirty="0" smtClean="0"/>
                        <a:t>,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Costing</a:t>
                      </a:r>
                      <a:endParaRPr lang="hu-H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74165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CS01/02/03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Material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Engineering</a:t>
                      </a:r>
                      <a:r>
                        <a:rPr lang="hu-HU" dirty="0" smtClean="0"/>
                        <a:t> /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dirty="0" smtClean="0"/>
                        <a:t>Design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Tervezési folyamatok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35177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CS01/02/03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Material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Costing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Önköltségszámítás (anyagköltség)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Controlling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Costing</a:t>
                      </a:r>
                      <a:endParaRPr lang="hu-H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98152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CS01/02/03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Material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5 Sales &amp; </a:t>
                      </a:r>
                      <a:r>
                        <a:rPr lang="hu-HU" dirty="0" err="1" smtClean="0"/>
                        <a:t>Dist</a:t>
                      </a:r>
                      <a:r>
                        <a:rPr lang="hu-HU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Értékesítési folyamatok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Sales and </a:t>
                      </a:r>
                      <a:r>
                        <a:rPr lang="hu-HU" dirty="0" err="1" smtClean="0"/>
                        <a:t>Distribution</a:t>
                      </a:r>
                      <a:endParaRPr lang="hu-H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Sales Order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64302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CS61/62/63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Order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5 Sales &amp; </a:t>
                      </a:r>
                      <a:r>
                        <a:rPr lang="hu-HU" dirty="0" err="1" smtClean="0"/>
                        <a:t>Dist</a:t>
                      </a:r>
                      <a:r>
                        <a:rPr lang="hu-HU" dirty="0" smtClean="0"/>
                        <a:t>.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Értékesítési folyamatok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Sales and </a:t>
                      </a:r>
                      <a:r>
                        <a:rPr lang="hu-HU" dirty="0" err="1" smtClean="0"/>
                        <a:t>Distribution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Sales Order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73794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IB11/I12/13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smtClean="0"/>
                        <a:t>Functional L.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dirty="0" smtClean="0"/>
                        <a:t>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4</a:t>
                      </a:r>
                      <a:r>
                        <a:rPr lang="hu-HU" baseline="0" dirty="0" smtClean="0"/>
                        <a:t> Plant </a:t>
                      </a:r>
                      <a:r>
                        <a:rPr lang="hu-HU" baseline="0" dirty="0" err="1" smtClean="0"/>
                        <a:t>Maint</a:t>
                      </a:r>
                      <a:r>
                        <a:rPr lang="hu-HU" baseline="0" dirty="0" smtClean="0"/>
                        <a:t>.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Létesítményfenntartás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Plant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Maintenance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Maintenance</a:t>
                      </a:r>
                      <a:r>
                        <a:rPr lang="hu-HU" dirty="0" smtClean="0"/>
                        <a:t> Order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8157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IB01/02/03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dirty="0" err="1" smtClean="0"/>
                        <a:t>Equipment</a:t>
                      </a:r>
                      <a:r>
                        <a:rPr lang="hu-HU" dirty="0" smtClean="0"/>
                        <a:t> BOM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4</a:t>
                      </a:r>
                      <a:r>
                        <a:rPr lang="hu-HU" baseline="0" dirty="0" smtClean="0"/>
                        <a:t> Plant </a:t>
                      </a:r>
                      <a:r>
                        <a:rPr lang="hu-HU" baseline="0" dirty="0" err="1" smtClean="0"/>
                        <a:t>Maint</a:t>
                      </a:r>
                      <a:r>
                        <a:rPr lang="hu-HU" baseline="0" dirty="0" smtClean="0"/>
                        <a:t>.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Létesítményfenntartás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Plant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Maintenance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Maintenance</a:t>
                      </a:r>
                      <a:r>
                        <a:rPr lang="hu-HU" dirty="0" smtClean="0"/>
                        <a:t> Order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865551"/>
                  </a:ext>
                </a:extLst>
              </a:tr>
            </a:tbl>
          </a:graphicData>
        </a:graphic>
      </p:graphicFrame>
      <p:sp>
        <p:nvSpPr>
          <p:cNvPr id="2" name="Téglalap 1"/>
          <p:cNvSpPr/>
          <p:nvPr/>
        </p:nvSpPr>
        <p:spPr>
          <a:xfrm>
            <a:off x="0" y="864973"/>
            <a:ext cx="12192000" cy="827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0" y="1705233"/>
            <a:ext cx="12192000" cy="827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0" y="2545493"/>
            <a:ext cx="12192000" cy="87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0" y="3410467"/>
            <a:ext cx="12192000" cy="87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/>
          <p:cNvSpPr/>
          <p:nvPr/>
        </p:nvSpPr>
        <p:spPr>
          <a:xfrm>
            <a:off x="0" y="4256905"/>
            <a:ext cx="12192000" cy="87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0" y="5090988"/>
            <a:ext cx="12192000" cy="87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0" y="5918894"/>
            <a:ext cx="12192000" cy="939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534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Categories</a:t>
            </a:r>
            <a:r>
              <a:rPr lang="hu-HU" sz="2400" b="1" dirty="0" smtClean="0"/>
              <a:t>: </a:t>
            </a:r>
            <a:r>
              <a:rPr lang="hu-HU" sz="2400" dirty="0" smtClean="0"/>
              <a:t>anyagjegyzék kategóriái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228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Bills</a:t>
            </a:r>
            <a:r>
              <a:rPr lang="hu-HU" sz="2400" b="1" dirty="0" smtClean="0"/>
              <a:t> of Material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657683" y="234160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1891400" y="2125282"/>
            <a:ext cx="237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Equipment</a:t>
            </a:r>
            <a:r>
              <a:rPr lang="hu-HU" sz="2400" b="1" dirty="0" smtClean="0"/>
              <a:t> BOM</a:t>
            </a:r>
            <a:endParaRPr lang="hu-HU" sz="2400" dirty="0"/>
          </a:p>
        </p:txBody>
      </p:sp>
      <p:sp>
        <p:nvSpPr>
          <p:cNvPr id="16" name="Téglalap 15"/>
          <p:cNvSpPr/>
          <p:nvPr/>
        </p:nvSpPr>
        <p:spPr>
          <a:xfrm>
            <a:off x="1267284" y="2145657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74490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35798" y="169589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52650" y="1469179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Félkésztermék, késztermék anyagjegyzéke, kereskedelmi áru tartozék jegyzéke</a:t>
            </a:r>
            <a:endParaRPr lang="hu-HU" sz="2400" dirty="0"/>
          </a:p>
        </p:txBody>
      </p:sp>
      <p:cxnSp>
        <p:nvCxnSpPr>
          <p:cNvPr id="28" name="Egyenes összekötő 27"/>
          <p:cNvCxnSpPr/>
          <p:nvPr/>
        </p:nvCxnSpPr>
        <p:spPr>
          <a:xfrm>
            <a:off x="1543050" y="2406091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>
            <a:off x="1535798" y="296342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/>
          <p:cNvSpPr txBox="1"/>
          <p:nvPr/>
        </p:nvSpPr>
        <p:spPr>
          <a:xfrm>
            <a:off x="2152651" y="2736707"/>
            <a:ext cx="530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Eszköz, berendezés cserealkatrészjegyzék</a:t>
            </a:r>
            <a:endParaRPr lang="hu-HU" sz="2400" dirty="0"/>
          </a:p>
        </p:txBody>
      </p:sp>
      <p:cxnSp>
        <p:nvCxnSpPr>
          <p:cNvPr id="32" name="Egyenes összekötő 31"/>
          <p:cNvCxnSpPr/>
          <p:nvPr/>
        </p:nvCxnSpPr>
        <p:spPr>
          <a:xfrm>
            <a:off x="657683" y="466739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/>
          <p:nvPr/>
        </p:nvSpPr>
        <p:spPr>
          <a:xfrm>
            <a:off x="1891400" y="4451075"/>
            <a:ext cx="236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Sales Order BOM</a:t>
            </a:r>
            <a:endParaRPr lang="hu-HU" sz="2400" dirty="0"/>
          </a:p>
        </p:txBody>
      </p:sp>
      <p:sp>
        <p:nvSpPr>
          <p:cNvPr id="34" name="Téglalap 33"/>
          <p:cNvSpPr/>
          <p:nvPr/>
        </p:nvSpPr>
        <p:spPr>
          <a:xfrm>
            <a:off x="1267284" y="447145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5" name="Egyenes összekötő 34"/>
          <p:cNvCxnSpPr/>
          <p:nvPr/>
        </p:nvCxnSpPr>
        <p:spPr>
          <a:xfrm>
            <a:off x="1543050" y="4731884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535798" y="528921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övegdoboz 36"/>
          <p:cNvSpPr txBox="1"/>
          <p:nvPr/>
        </p:nvSpPr>
        <p:spPr>
          <a:xfrm>
            <a:off x="2152651" y="5062500"/>
            <a:ext cx="827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Rendeléshez kapcsolódó kereskedelmi áruk (tartozékok) jegyzéke</a:t>
            </a:r>
            <a:endParaRPr lang="hu-HU" sz="2400" dirty="0"/>
          </a:p>
        </p:txBody>
      </p:sp>
      <p:cxnSp>
        <p:nvCxnSpPr>
          <p:cNvPr id="38" name="Egyenes összekötő 37"/>
          <p:cNvCxnSpPr/>
          <p:nvPr/>
        </p:nvCxnSpPr>
        <p:spPr>
          <a:xfrm>
            <a:off x="666916" y="586936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zövegdoboz 38"/>
          <p:cNvSpPr txBox="1"/>
          <p:nvPr/>
        </p:nvSpPr>
        <p:spPr>
          <a:xfrm>
            <a:off x="1900633" y="5653043"/>
            <a:ext cx="223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Document</a:t>
            </a:r>
            <a:r>
              <a:rPr lang="hu-HU" sz="2400" b="1" dirty="0" smtClean="0"/>
              <a:t> BOM</a:t>
            </a:r>
            <a:endParaRPr lang="hu-HU" sz="2400" dirty="0"/>
          </a:p>
        </p:txBody>
      </p:sp>
      <p:sp>
        <p:nvSpPr>
          <p:cNvPr id="40" name="Téglalap 39"/>
          <p:cNvSpPr/>
          <p:nvPr/>
        </p:nvSpPr>
        <p:spPr>
          <a:xfrm>
            <a:off x="1276517" y="5673418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1552283" y="5933852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/>
          <p:cNvCxnSpPr/>
          <p:nvPr/>
        </p:nvCxnSpPr>
        <p:spPr>
          <a:xfrm>
            <a:off x="1545031" y="649118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doboz 42"/>
          <p:cNvSpPr txBox="1"/>
          <p:nvPr/>
        </p:nvSpPr>
        <p:spPr>
          <a:xfrm>
            <a:off x="2161884" y="6264468"/>
            <a:ext cx="3332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Dokumentumok jegyzéke</a:t>
            </a:r>
            <a:endParaRPr lang="hu-HU" sz="2400" dirty="0"/>
          </a:p>
        </p:txBody>
      </p:sp>
      <p:cxnSp>
        <p:nvCxnSpPr>
          <p:cNvPr id="44" name="Egyenes összekötő 43"/>
          <p:cNvCxnSpPr/>
          <p:nvPr/>
        </p:nvCxnSpPr>
        <p:spPr>
          <a:xfrm>
            <a:off x="666916" y="355934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zövegdoboz 44"/>
          <p:cNvSpPr txBox="1"/>
          <p:nvPr/>
        </p:nvSpPr>
        <p:spPr>
          <a:xfrm>
            <a:off x="1900633" y="3343023"/>
            <a:ext cx="339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Functional </a:t>
            </a:r>
            <a:r>
              <a:rPr lang="hu-HU" sz="2400" b="1" dirty="0" err="1" smtClean="0"/>
              <a:t>Location</a:t>
            </a:r>
            <a:r>
              <a:rPr lang="hu-HU" sz="2400" b="1" dirty="0" smtClean="0"/>
              <a:t> BOM</a:t>
            </a:r>
            <a:endParaRPr lang="hu-HU" sz="2400" dirty="0"/>
          </a:p>
        </p:txBody>
      </p:sp>
      <p:sp>
        <p:nvSpPr>
          <p:cNvPr id="46" name="Téglalap 45"/>
          <p:cNvSpPr/>
          <p:nvPr/>
        </p:nvSpPr>
        <p:spPr>
          <a:xfrm>
            <a:off x="1276517" y="3363398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7" name="Egyenes összekötő 46"/>
          <p:cNvCxnSpPr/>
          <p:nvPr/>
        </p:nvCxnSpPr>
        <p:spPr>
          <a:xfrm>
            <a:off x="1552283" y="3623832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47"/>
          <p:cNvCxnSpPr/>
          <p:nvPr/>
        </p:nvCxnSpPr>
        <p:spPr>
          <a:xfrm>
            <a:off x="1545031" y="418116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zövegdoboz 48"/>
          <p:cNvSpPr txBox="1"/>
          <p:nvPr/>
        </p:nvSpPr>
        <p:spPr>
          <a:xfrm>
            <a:off x="2161884" y="3954448"/>
            <a:ext cx="5427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Műszaki helyhez kapcsolódó anyagjegyzék</a:t>
            </a:r>
            <a:endParaRPr lang="hu-HU" sz="2400" dirty="0"/>
          </a:p>
        </p:txBody>
      </p:sp>
      <p:sp>
        <p:nvSpPr>
          <p:cNvPr id="50" name="Téglalap 49"/>
          <p:cNvSpPr/>
          <p:nvPr/>
        </p:nvSpPr>
        <p:spPr>
          <a:xfrm>
            <a:off x="1103086" y="630892"/>
            <a:ext cx="11088914" cy="1204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/>
          <p:cNvSpPr/>
          <p:nvPr/>
        </p:nvSpPr>
        <p:spPr>
          <a:xfrm>
            <a:off x="1248229" y="1759509"/>
            <a:ext cx="10943771" cy="1333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Téglalap 51"/>
          <p:cNvSpPr/>
          <p:nvPr/>
        </p:nvSpPr>
        <p:spPr>
          <a:xfrm>
            <a:off x="1103086" y="2862927"/>
            <a:ext cx="11088914" cy="1447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Téglalap 52"/>
          <p:cNvSpPr/>
          <p:nvPr/>
        </p:nvSpPr>
        <p:spPr>
          <a:xfrm>
            <a:off x="1229177" y="4127759"/>
            <a:ext cx="10962824" cy="1447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/>
          <p:cNvSpPr/>
          <p:nvPr/>
        </p:nvSpPr>
        <p:spPr>
          <a:xfrm>
            <a:off x="1229176" y="5341771"/>
            <a:ext cx="10962824" cy="151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24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83" y="0"/>
            <a:ext cx="4659617" cy="6858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9171"/>
            <a:ext cx="4793269" cy="2699657"/>
          </a:xfrm>
          <a:prstGeom prst="rect">
            <a:avLst/>
          </a:prstGeom>
        </p:spPr>
      </p:pic>
      <p:cxnSp>
        <p:nvCxnSpPr>
          <p:cNvPr id="9" name="Egyenes összekötő 8"/>
          <p:cNvCxnSpPr/>
          <p:nvPr/>
        </p:nvCxnSpPr>
        <p:spPr>
          <a:xfrm>
            <a:off x="2902857" y="2844800"/>
            <a:ext cx="3164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6066971" y="682171"/>
            <a:ext cx="0" cy="513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6066971" y="682171"/>
            <a:ext cx="1204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/>
          <p:cNvCxnSpPr/>
          <p:nvPr/>
        </p:nvCxnSpPr>
        <p:spPr>
          <a:xfrm>
            <a:off x="6066971" y="1037771"/>
            <a:ext cx="1204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6066971" y="1451428"/>
            <a:ext cx="1204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6066971" y="2373085"/>
            <a:ext cx="1204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6095999" y="2844799"/>
            <a:ext cx="132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4107543" y="3563257"/>
            <a:ext cx="277222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>
            <a:off x="4107543" y="3918857"/>
            <a:ext cx="277222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 flipV="1">
            <a:off x="6879771" y="1886856"/>
            <a:ext cx="0" cy="3367314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/>
          <p:nvPr/>
        </p:nvCxnSpPr>
        <p:spPr>
          <a:xfrm>
            <a:off x="6865257" y="1901371"/>
            <a:ext cx="667126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Egyenes összekötő 26"/>
          <p:cNvCxnSpPr/>
          <p:nvPr/>
        </p:nvCxnSpPr>
        <p:spPr>
          <a:xfrm>
            <a:off x="3004457" y="4238171"/>
            <a:ext cx="42962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 flipV="1">
            <a:off x="7286171" y="2583543"/>
            <a:ext cx="0" cy="219528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/>
          <p:nvPr/>
        </p:nvCxnSpPr>
        <p:spPr>
          <a:xfrm>
            <a:off x="7198820" y="2583543"/>
            <a:ext cx="451420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CS</a:t>
            </a:r>
            <a:r>
              <a:rPr lang="hu-HU" sz="2800" b="1" dirty="0" smtClean="0"/>
              <a:t>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8817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 </a:t>
            </a:r>
            <a:r>
              <a:rPr lang="hu-HU" sz="2400" dirty="0" smtClean="0"/>
              <a:t>Material 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err="1" smtClean="0"/>
              <a:t>Production</a:t>
            </a:r>
            <a:r>
              <a:rPr lang="hu-HU" sz="2400" dirty="0" smtClean="0"/>
              <a:t> -&gt; Gyártáshoz</a:t>
            </a: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844387"/>
            <a:ext cx="2338289" cy="1404543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 rot="5400000">
            <a:off x="-1052382" y="5362880"/>
            <a:ext cx="2808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3"/>
              </a:rPr>
              <a:t>https://</a:t>
            </a:r>
            <a:r>
              <a:rPr lang="hu-HU" sz="1600" dirty="0" smtClean="0">
                <a:hlinkClick r:id="rId3"/>
              </a:rPr>
              <a:t>youtu.be/nmrj8ipgzW0</a:t>
            </a:r>
            <a:r>
              <a:rPr lang="hu-HU" sz="1600" dirty="0" smtClean="0"/>
              <a:t> </a:t>
            </a:r>
            <a:endParaRPr lang="hu-HU" sz="1600" dirty="0"/>
          </a:p>
        </p:txBody>
      </p:sp>
      <p:sp>
        <p:nvSpPr>
          <p:cNvPr id="10" name="Szövegdoboz 9"/>
          <p:cNvSpPr txBox="1"/>
          <p:nvPr/>
        </p:nvSpPr>
        <p:spPr>
          <a:xfrm rot="5400000">
            <a:off x="-1324501" y="4385722"/>
            <a:ext cx="4516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11:00 perctől</a:t>
            </a:r>
            <a:br>
              <a:rPr lang="hu-HU" sz="1600" dirty="0" smtClean="0"/>
            </a:br>
            <a:r>
              <a:rPr lang="hu-HU" sz="1600" dirty="0" smtClean="0"/>
              <a:t>https</a:t>
            </a:r>
            <a:r>
              <a:rPr lang="hu-HU" sz="1600" dirty="0"/>
              <a:t>://www.youtube.com/watch?v=m9ok_XgXTOQ</a:t>
            </a:r>
            <a:endParaRPr lang="hu-HU" sz="16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24" y="844387"/>
            <a:ext cx="9346779" cy="58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CS</a:t>
            </a:r>
            <a:r>
              <a:rPr lang="hu-HU" sz="2800" b="1" dirty="0" smtClean="0"/>
              <a:t>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8817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 </a:t>
            </a:r>
            <a:r>
              <a:rPr lang="hu-HU" sz="2400" dirty="0" smtClean="0"/>
              <a:t>Material 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err="1" smtClean="0"/>
              <a:t>Production</a:t>
            </a:r>
            <a:r>
              <a:rPr lang="hu-HU" sz="2400" dirty="0" smtClean="0"/>
              <a:t> -&gt; Gyártáshoz</a:t>
            </a: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844387"/>
            <a:ext cx="2338289" cy="1404543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 rot="5400000">
            <a:off x="-1052382" y="5362880"/>
            <a:ext cx="2808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3"/>
              </a:rPr>
              <a:t>https://</a:t>
            </a:r>
            <a:r>
              <a:rPr lang="hu-HU" sz="1600" dirty="0" smtClean="0">
                <a:hlinkClick r:id="rId3"/>
              </a:rPr>
              <a:t>youtu.be/nmrj8ipgzW0</a:t>
            </a:r>
            <a:r>
              <a:rPr lang="hu-HU" sz="1600" dirty="0" smtClean="0"/>
              <a:t> </a:t>
            </a:r>
            <a:endParaRPr lang="hu-HU" sz="1600" dirty="0"/>
          </a:p>
        </p:txBody>
      </p:sp>
      <p:sp>
        <p:nvSpPr>
          <p:cNvPr id="10" name="Szövegdoboz 9"/>
          <p:cNvSpPr txBox="1"/>
          <p:nvPr/>
        </p:nvSpPr>
        <p:spPr>
          <a:xfrm rot="5400000">
            <a:off x="-1324501" y="4385722"/>
            <a:ext cx="4516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11:00 perctől</a:t>
            </a:r>
            <a:br>
              <a:rPr lang="hu-HU" sz="1600" dirty="0" smtClean="0"/>
            </a:br>
            <a:r>
              <a:rPr lang="hu-HU" sz="1600" dirty="0" smtClean="0"/>
              <a:t>https</a:t>
            </a:r>
            <a:r>
              <a:rPr lang="hu-HU" sz="1600" dirty="0"/>
              <a:t>://www.youtube.com/watch?v=m9ok_XgXTOQ</a:t>
            </a:r>
            <a:endParaRPr lang="hu-HU" sz="16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41" y="844387"/>
            <a:ext cx="8447557" cy="57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CS</a:t>
            </a:r>
            <a:r>
              <a:rPr lang="hu-HU" sz="2800" b="1" dirty="0" smtClean="0"/>
              <a:t>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9873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 </a:t>
            </a:r>
            <a:r>
              <a:rPr lang="hu-HU" sz="2400" dirty="0" smtClean="0"/>
              <a:t>Material 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err="1" smtClean="0"/>
              <a:t>Engineering</a:t>
            </a:r>
            <a:r>
              <a:rPr lang="hu-HU" sz="2400" dirty="0" smtClean="0"/>
              <a:t>/</a:t>
            </a:r>
            <a:r>
              <a:rPr lang="hu-HU" sz="2400" dirty="0" err="1" smtClean="0"/>
              <a:t>Desing</a:t>
            </a:r>
            <a:r>
              <a:rPr lang="hu-HU" sz="2400" dirty="0" smtClean="0"/>
              <a:t>-&gt; Tervezéshez</a:t>
            </a: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844387"/>
            <a:ext cx="2338289" cy="1404543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 rot="5400000">
            <a:off x="-1052382" y="5362880"/>
            <a:ext cx="2808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3"/>
              </a:rPr>
              <a:t>https://</a:t>
            </a:r>
            <a:r>
              <a:rPr lang="hu-HU" sz="1600" dirty="0" smtClean="0">
                <a:hlinkClick r:id="rId3"/>
              </a:rPr>
              <a:t>youtu.be/nmrj8ipgzW0</a:t>
            </a:r>
            <a:r>
              <a:rPr lang="hu-HU" sz="1600" dirty="0" smtClean="0"/>
              <a:t> </a:t>
            </a:r>
            <a:endParaRPr lang="hu-HU" sz="1600" dirty="0"/>
          </a:p>
        </p:txBody>
      </p:sp>
      <p:sp>
        <p:nvSpPr>
          <p:cNvPr id="10" name="Szövegdoboz 9"/>
          <p:cNvSpPr txBox="1"/>
          <p:nvPr/>
        </p:nvSpPr>
        <p:spPr>
          <a:xfrm rot="5400000">
            <a:off x="-1324501" y="4385722"/>
            <a:ext cx="4516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11:00 perctől</a:t>
            </a:r>
            <a:br>
              <a:rPr lang="hu-HU" sz="1600" dirty="0" smtClean="0"/>
            </a:br>
            <a:r>
              <a:rPr lang="hu-HU" sz="1600" dirty="0" smtClean="0"/>
              <a:t>https</a:t>
            </a:r>
            <a:r>
              <a:rPr lang="hu-HU" sz="1600" dirty="0"/>
              <a:t>://www.youtube.com/watch?v=m9ok_XgXTOQ</a:t>
            </a:r>
            <a:endParaRPr lang="hu-HU" sz="16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23" y="844387"/>
            <a:ext cx="9467497" cy="46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CS</a:t>
            </a:r>
            <a:r>
              <a:rPr lang="hu-HU" sz="2800" b="1" dirty="0" smtClean="0"/>
              <a:t>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111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300" b="1" dirty="0" smtClean="0"/>
              <a:t>BOM </a:t>
            </a:r>
            <a:r>
              <a:rPr lang="hu-HU" sz="2300" b="1" dirty="0" err="1" smtClean="0"/>
              <a:t>Category</a:t>
            </a:r>
            <a:r>
              <a:rPr lang="hu-HU" sz="2300" b="1" dirty="0" smtClean="0"/>
              <a:t>: </a:t>
            </a:r>
            <a:r>
              <a:rPr lang="hu-HU" sz="2300" dirty="0" smtClean="0"/>
              <a:t>Material BOM </a:t>
            </a:r>
            <a:r>
              <a:rPr lang="hu-HU" sz="2000" b="1" dirty="0" err="1" smtClean="0"/>
              <a:t>Bom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Usage</a:t>
            </a:r>
            <a:r>
              <a:rPr lang="hu-HU" sz="2000" b="1" dirty="0" smtClean="0"/>
              <a:t>: </a:t>
            </a:r>
            <a:r>
              <a:rPr lang="hu-HU" sz="2300" dirty="0" smtClean="0"/>
              <a:t>Sales &amp; </a:t>
            </a:r>
            <a:r>
              <a:rPr lang="hu-HU" sz="2300" dirty="0" err="1" smtClean="0"/>
              <a:t>Distribution</a:t>
            </a:r>
            <a:r>
              <a:rPr lang="hu-HU" sz="2300" dirty="0" smtClean="0"/>
              <a:t> -&gt; Vevői megrendelésekhez</a:t>
            </a:r>
            <a:endParaRPr lang="hu-HU" sz="230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7" y="864762"/>
            <a:ext cx="6572250" cy="594939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844387"/>
            <a:ext cx="2338289" cy="1404543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 rot="5400000">
            <a:off x="-1052382" y="5362880"/>
            <a:ext cx="2808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4"/>
              </a:rPr>
              <a:t>https://</a:t>
            </a:r>
            <a:r>
              <a:rPr lang="hu-HU" sz="1600" dirty="0" smtClean="0">
                <a:hlinkClick r:id="rId4"/>
              </a:rPr>
              <a:t>youtu.be/nmrj8ipgzW0</a:t>
            </a:r>
            <a:r>
              <a:rPr lang="hu-HU" sz="1600" dirty="0" smtClean="0"/>
              <a:t> </a:t>
            </a:r>
            <a:endParaRPr lang="hu-HU" sz="1600" dirty="0"/>
          </a:p>
        </p:txBody>
      </p:sp>
      <p:sp>
        <p:nvSpPr>
          <p:cNvPr id="10" name="Szövegdoboz 9"/>
          <p:cNvSpPr txBox="1"/>
          <p:nvPr/>
        </p:nvSpPr>
        <p:spPr>
          <a:xfrm rot="5400000">
            <a:off x="-1324501" y="4385722"/>
            <a:ext cx="4516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11:00 perctől</a:t>
            </a:r>
            <a:br>
              <a:rPr lang="hu-HU" sz="1600" dirty="0" smtClean="0"/>
            </a:br>
            <a:r>
              <a:rPr lang="hu-HU" sz="1600" b="1" dirty="0" smtClean="0"/>
              <a:t>https</a:t>
            </a:r>
            <a:r>
              <a:rPr lang="hu-HU" sz="1600" b="1" dirty="0"/>
              <a:t>://</a:t>
            </a:r>
            <a:r>
              <a:rPr lang="hu-HU" sz="1600" dirty="0"/>
              <a:t>www.youtube.com/watch?v=m9ok_XgXTOQ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20278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" y="131275"/>
            <a:ext cx="2394522" cy="2499137"/>
          </a:xfrm>
          <a:prstGeom prst="rect">
            <a:avLst/>
          </a:prstGeom>
        </p:spPr>
      </p:pic>
      <p:sp>
        <p:nvSpPr>
          <p:cNvPr id="17" name="Szövegdoboz 16"/>
          <p:cNvSpPr txBox="1"/>
          <p:nvPr/>
        </p:nvSpPr>
        <p:spPr>
          <a:xfrm>
            <a:off x="3608173" y="859516"/>
            <a:ext cx="5219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dirty="0" smtClean="0"/>
              <a:t>Anyagjegyzék</a:t>
            </a:r>
            <a:endParaRPr lang="hu-HU" sz="72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49" y="4470516"/>
            <a:ext cx="2081892" cy="2081892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5" y="5007090"/>
            <a:ext cx="3770723" cy="12192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2" y="4718146"/>
            <a:ext cx="1586981" cy="152461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070" y="4822170"/>
            <a:ext cx="3266530" cy="20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CS</a:t>
            </a:r>
            <a:r>
              <a:rPr lang="hu-HU" sz="2800" b="1" dirty="0"/>
              <a:t>6</a:t>
            </a:r>
            <a:r>
              <a:rPr lang="hu-HU" sz="2800" b="1" dirty="0" smtClean="0"/>
              <a:t>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800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 </a:t>
            </a:r>
            <a:r>
              <a:rPr lang="hu-HU" sz="2400" dirty="0" smtClean="0"/>
              <a:t>Order </a:t>
            </a:r>
            <a:r>
              <a:rPr lang="hu-HU" sz="2400" dirty="0" smtClean="0"/>
              <a:t>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smtClean="0"/>
              <a:t>Sales and </a:t>
            </a:r>
            <a:r>
              <a:rPr lang="hu-HU" sz="2400" dirty="0" err="1" smtClean="0"/>
              <a:t>Distribution</a:t>
            </a:r>
            <a:endParaRPr lang="hu-HU" sz="240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7" y="864762"/>
            <a:ext cx="6572250" cy="594939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864762"/>
            <a:ext cx="2433913" cy="23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IB01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1044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</a:t>
            </a:r>
            <a:r>
              <a:rPr lang="hu-HU" sz="2400" dirty="0" smtClean="0"/>
              <a:t> </a:t>
            </a:r>
            <a:r>
              <a:rPr lang="hu-HU" sz="2400" dirty="0" err="1"/>
              <a:t>Equipment</a:t>
            </a:r>
            <a:r>
              <a:rPr lang="hu-HU" sz="2400" dirty="0"/>
              <a:t> </a:t>
            </a:r>
            <a:r>
              <a:rPr lang="hu-HU" sz="2400" dirty="0" smtClean="0"/>
              <a:t>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smtClean="0"/>
              <a:t>Plant </a:t>
            </a:r>
            <a:r>
              <a:rPr lang="hu-HU" sz="2400" dirty="0" err="1" smtClean="0"/>
              <a:t>Maintenance</a:t>
            </a:r>
            <a:r>
              <a:rPr lang="hu-HU" sz="2400" dirty="0" smtClean="0"/>
              <a:t> -&gt; Cserealkatrész</a:t>
            </a:r>
            <a:endParaRPr lang="hu-HU" sz="24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97" y="790620"/>
            <a:ext cx="10215703" cy="6005595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864762"/>
            <a:ext cx="1838325" cy="17145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 rot="5400000">
            <a:off x="-1847279" y="4609145"/>
            <a:ext cx="4398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4"/>
              </a:rPr>
              <a:t>https://</a:t>
            </a:r>
            <a:r>
              <a:rPr lang="hu-HU" sz="1600" dirty="0" smtClean="0">
                <a:hlinkClick r:id="rId4"/>
              </a:rPr>
              <a:t>www.youtube.com/watch?v=vxQE9V-a2r8</a:t>
            </a:r>
            <a:r>
              <a:rPr lang="hu-HU" sz="1600" dirty="0" smtClean="0"/>
              <a:t> 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3160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IB01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1044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BOM </a:t>
            </a:r>
            <a:r>
              <a:rPr lang="hu-HU" sz="2400" b="1" dirty="0" err="1"/>
              <a:t>Category</a:t>
            </a:r>
            <a:r>
              <a:rPr lang="hu-HU" sz="2400" b="1" dirty="0"/>
              <a:t>: </a:t>
            </a:r>
            <a:r>
              <a:rPr lang="hu-HU" sz="2400" dirty="0" err="1"/>
              <a:t>Equipment</a:t>
            </a:r>
            <a:r>
              <a:rPr lang="hu-HU" sz="2400" dirty="0"/>
              <a:t> 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smtClean="0"/>
              <a:t>Plant </a:t>
            </a:r>
            <a:r>
              <a:rPr lang="hu-HU" sz="2400" dirty="0" err="1" smtClean="0"/>
              <a:t>Maintenance</a:t>
            </a:r>
            <a:r>
              <a:rPr lang="hu-HU" sz="2400" dirty="0" smtClean="0"/>
              <a:t> -&gt; Cserealkatrész</a:t>
            </a:r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864762"/>
            <a:ext cx="1838325" cy="17145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 rot="5400000">
            <a:off x="-1847279" y="4609145"/>
            <a:ext cx="4398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hlinkClick r:id="rId3"/>
              </a:rPr>
              <a:t>https://</a:t>
            </a:r>
            <a:r>
              <a:rPr lang="hu-HU" sz="1600" dirty="0" smtClean="0">
                <a:hlinkClick r:id="rId3"/>
              </a:rPr>
              <a:t>www.youtube.com/watch?v=vxQE9V-a2r8</a:t>
            </a:r>
            <a:r>
              <a:rPr lang="hu-HU" sz="1600" dirty="0" smtClean="0"/>
              <a:t> </a:t>
            </a:r>
            <a:endParaRPr lang="hu-HU" sz="1600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32" y="751110"/>
            <a:ext cx="6679067" cy="610689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807" y="1518103"/>
            <a:ext cx="3185753" cy="23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IB11</a:t>
            </a:r>
            <a:endParaRPr lang="hu-HU" sz="2800" b="1" dirty="0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10945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Category</a:t>
            </a:r>
            <a:r>
              <a:rPr lang="hu-HU" sz="2400" b="1" dirty="0" smtClean="0"/>
              <a:t>:</a:t>
            </a:r>
            <a:r>
              <a:rPr lang="hu-HU" sz="2400" dirty="0" smtClean="0"/>
              <a:t> Functional </a:t>
            </a:r>
            <a:r>
              <a:rPr lang="hu-HU" sz="2400" dirty="0" err="1" smtClean="0"/>
              <a:t>Location</a:t>
            </a:r>
            <a:r>
              <a:rPr lang="hu-HU" sz="2400" dirty="0" smtClean="0"/>
              <a:t> BOM </a:t>
            </a:r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r>
              <a:rPr lang="hu-HU" sz="2400" b="1" dirty="0" smtClean="0"/>
              <a:t>: </a:t>
            </a:r>
            <a:r>
              <a:rPr lang="hu-HU" sz="2400" dirty="0" smtClean="0"/>
              <a:t>Plant </a:t>
            </a:r>
            <a:r>
              <a:rPr lang="hu-HU" sz="2400" dirty="0" err="1" smtClean="0"/>
              <a:t>Maintenance</a:t>
            </a:r>
            <a:r>
              <a:rPr lang="hu-HU" sz="2400" dirty="0" smtClean="0"/>
              <a:t> -&gt;  Fenntart.</a:t>
            </a:r>
            <a:endParaRPr lang="hu-HU" sz="2400" dirty="0"/>
          </a:p>
        </p:txBody>
      </p:sp>
      <p:sp>
        <p:nvSpPr>
          <p:cNvPr id="7" name="Szövegdoboz 6"/>
          <p:cNvSpPr txBox="1"/>
          <p:nvPr/>
        </p:nvSpPr>
        <p:spPr>
          <a:xfrm rot="5400000">
            <a:off x="-1475587" y="4451398"/>
            <a:ext cx="422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https://www.youtube.com/watch?v=rqT5SMM-gUQ&amp;t=3s</a:t>
            </a:r>
            <a:endParaRPr lang="hu-HU" sz="1600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5" y="864762"/>
            <a:ext cx="10014857" cy="5633357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5" y="864762"/>
            <a:ext cx="19106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157029" cy="68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r63G1uv7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66" y="0"/>
            <a:ext cx="968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4" y="0"/>
            <a:ext cx="9956800" cy="6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743" cy="68580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1422400" y="1015999"/>
            <a:ext cx="5393271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https://spare.avspart.com/caterpillar/ttt:261:aw4:105</a:t>
            </a:r>
            <a:r>
              <a:rPr lang="hu-HU" dirty="0" smtClean="0">
                <a:hlinkClick r:id="rId3"/>
              </a:rPr>
              <a:t>/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1422400" y="2397211"/>
            <a:ext cx="1259016" cy="2965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0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543"/>
            <a:ext cx="12209393" cy="6306457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1620108" y="852617"/>
            <a:ext cx="1259016" cy="2965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63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30" y="4194971"/>
            <a:ext cx="1894026" cy="70122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48" y="5168044"/>
            <a:ext cx="1933508" cy="73443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30" y="6174327"/>
            <a:ext cx="1894026" cy="683673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119405" y="4798712"/>
            <a:ext cx="729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https://</a:t>
            </a:r>
            <a:r>
              <a:rPr lang="hu-HU" dirty="0" smtClean="0"/>
              <a:t>docs.oracle.com/cd/A60725_05/html/comnls/us/bom/2nbom.htm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4095657" y="6192997"/>
            <a:ext cx="8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https://learn.microsoft.com/en-us/dynamics365/supply-chain/production-control/bill-of-material-bom</a:t>
            </a:r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78" y="2625190"/>
            <a:ext cx="2158485" cy="417118"/>
          </a:xfrm>
          <a:prstGeom prst="rect">
            <a:avLst/>
          </a:prstGeom>
        </p:spPr>
      </p:pic>
      <p:sp>
        <p:nvSpPr>
          <p:cNvPr id="14" name="Szövegdoboz 13"/>
          <p:cNvSpPr txBox="1"/>
          <p:nvPr/>
        </p:nvSpPr>
        <p:spPr>
          <a:xfrm>
            <a:off x="4498664" y="2649082"/>
            <a:ext cx="7693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help.sap.com/docs/SAP_S4HANA_ON-PREMISE/18ee18df146f46e9a7738186eebceaa7/ff04c453f57eb44ce10000000a174cb4.html</a:t>
            </a:r>
            <a:endParaRPr lang="hu-HU" dirty="0" smtClean="0"/>
          </a:p>
          <a:p>
            <a:endParaRPr lang="hu-HU" dirty="0"/>
          </a:p>
          <a:p>
            <a:r>
              <a:rPr lang="hu-HU" dirty="0"/>
              <a:t>https://saptananyag.ttk.pte.hu/sap_rmarkdown/docs/bom.html</a:t>
            </a:r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" y="131275"/>
            <a:ext cx="2394522" cy="2499137"/>
          </a:xfrm>
          <a:prstGeom prst="rect">
            <a:avLst/>
          </a:prstGeom>
        </p:spPr>
      </p:pic>
      <p:sp>
        <p:nvSpPr>
          <p:cNvPr id="17" name="Szövegdoboz 16"/>
          <p:cNvSpPr txBox="1"/>
          <p:nvPr/>
        </p:nvSpPr>
        <p:spPr>
          <a:xfrm>
            <a:off x="3608173" y="859516"/>
            <a:ext cx="5219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7200" dirty="0" smtClean="0"/>
              <a:t>Anyagjegyzék</a:t>
            </a:r>
            <a:endParaRPr lang="hu-HU" sz="7200" dirty="0"/>
          </a:p>
        </p:txBody>
      </p:sp>
    </p:spTree>
    <p:extLst>
      <p:ext uri="{BB962C8B-B14F-4D97-AF65-F5344CB8AC3E}">
        <p14:creationId xmlns:p14="http://schemas.microsoft.com/office/powerpoint/2010/main" val="4253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678" cy="6858000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8206260" y="234779"/>
            <a:ext cx="1913924" cy="4979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71"/>
            <a:ext cx="12207392" cy="47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75772" y="65314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Z10000Z000A</a:t>
            </a:r>
          </a:p>
        </p:txBody>
      </p:sp>
      <p:sp>
        <p:nvSpPr>
          <p:cNvPr id="5" name="Téglalap 4"/>
          <p:cNvSpPr/>
          <p:nvPr/>
        </p:nvSpPr>
        <p:spPr>
          <a:xfrm>
            <a:off x="2518228" y="653143"/>
            <a:ext cx="347617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err="1"/>
              <a:t>Finished</a:t>
            </a:r>
            <a:r>
              <a:rPr lang="hu-HU" sz="2400" dirty="0"/>
              <a:t> Product 1 Z000A</a:t>
            </a:r>
          </a:p>
        </p:txBody>
      </p:sp>
      <p:sp>
        <p:nvSpPr>
          <p:cNvPr id="8" name="Téglalap 7"/>
          <p:cNvSpPr/>
          <p:nvPr/>
        </p:nvSpPr>
        <p:spPr>
          <a:xfrm>
            <a:off x="2518228" y="1435100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Z11000Z000A</a:t>
            </a:r>
          </a:p>
        </p:txBody>
      </p:sp>
      <p:sp>
        <p:nvSpPr>
          <p:cNvPr id="9" name="Téglalap 8"/>
          <p:cNvSpPr/>
          <p:nvPr/>
        </p:nvSpPr>
        <p:spPr>
          <a:xfrm>
            <a:off x="4760683" y="1435100"/>
            <a:ext cx="455748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Semmi</a:t>
            </a:r>
            <a:r>
              <a:rPr lang="en-US" sz="2400" dirty="0"/>
              <a:t> Finished Product 1A Z000A</a:t>
            </a:r>
            <a:endParaRPr lang="hu-HU" sz="2400" dirty="0"/>
          </a:p>
        </p:txBody>
      </p:sp>
      <p:sp>
        <p:nvSpPr>
          <p:cNvPr id="10" name="Téglalap 9"/>
          <p:cNvSpPr/>
          <p:nvPr/>
        </p:nvSpPr>
        <p:spPr>
          <a:xfrm>
            <a:off x="2518228" y="4419600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Z12000Z000A</a:t>
            </a:r>
          </a:p>
        </p:txBody>
      </p:sp>
      <p:sp>
        <p:nvSpPr>
          <p:cNvPr id="11" name="Téglalap 10"/>
          <p:cNvSpPr/>
          <p:nvPr/>
        </p:nvSpPr>
        <p:spPr>
          <a:xfrm>
            <a:off x="4760684" y="4419600"/>
            <a:ext cx="4557486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Semmi</a:t>
            </a:r>
            <a:r>
              <a:rPr lang="en-US" sz="2400" dirty="0"/>
              <a:t> Finished Product 1B Z000A</a:t>
            </a:r>
            <a:endParaRPr lang="hu-HU" sz="2400" dirty="0"/>
          </a:p>
        </p:txBody>
      </p:sp>
      <p:sp>
        <p:nvSpPr>
          <p:cNvPr id="12" name="Téglalap 11"/>
          <p:cNvSpPr/>
          <p:nvPr/>
        </p:nvSpPr>
        <p:spPr>
          <a:xfrm>
            <a:off x="4760683" y="213904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Z11010Z000A</a:t>
            </a:r>
          </a:p>
        </p:txBody>
      </p:sp>
      <p:sp>
        <p:nvSpPr>
          <p:cNvPr id="13" name="Téglalap 12"/>
          <p:cNvSpPr/>
          <p:nvPr/>
        </p:nvSpPr>
        <p:spPr>
          <a:xfrm>
            <a:off x="7003139" y="2139043"/>
            <a:ext cx="336006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1A1 Z000A</a:t>
            </a:r>
            <a:endParaRPr lang="hu-HU" sz="2400" dirty="0"/>
          </a:p>
        </p:txBody>
      </p:sp>
      <p:sp>
        <p:nvSpPr>
          <p:cNvPr id="14" name="Téglalap 13"/>
          <p:cNvSpPr/>
          <p:nvPr/>
        </p:nvSpPr>
        <p:spPr>
          <a:xfrm>
            <a:off x="4760683" y="268877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Z11020Z000A</a:t>
            </a:r>
          </a:p>
        </p:txBody>
      </p:sp>
      <p:sp>
        <p:nvSpPr>
          <p:cNvPr id="15" name="Téglalap 14"/>
          <p:cNvSpPr/>
          <p:nvPr/>
        </p:nvSpPr>
        <p:spPr>
          <a:xfrm>
            <a:off x="7003138" y="2688773"/>
            <a:ext cx="3323775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1A2 Z000A</a:t>
            </a:r>
            <a:endParaRPr lang="hu-HU" sz="2400" dirty="0"/>
          </a:p>
        </p:txBody>
      </p:sp>
      <p:sp>
        <p:nvSpPr>
          <p:cNvPr id="16" name="Téglalap 15"/>
          <p:cNvSpPr/>
          <p:nvPr/>
        </p:nvSpPr>
        <p:spPr>
          <a:xfrm>
            <a:off x="4796971" y="5094515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Z12010Z000A</a:t>
            </a:r>
          </a:p>
        </p:txBody>
      </p:sp>
      <p:sp>
        <p:nvSpPr>
          <p:cNvPr id="17" name="Téglalap 16"/>
          <p:cNvSpPr/>
          <p:nvPr/>
        </p:nvSpPr>
        <p:spPr>
          <a:xfrm>
            <a:off x="7003138" y="5094515"/>
            <a:ext cx="336006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1B1 Z000A</a:t>
            </a:r>
            <a:endParaRPr lang="hu-HU" sz="2400" dirty="0"/>
          </a:p>
        </p:txBody>
      </p:sp>
      <p:sp>
        <p:nvSpPr>
          <p:cNvPr id="18" name="Téglalap 17"/>
          <p:cNvSpPr/>
          <p:nvPr/>
        </p:nvSpPr>
        <p:spPr>
          <a:xfrm>
            <a:off x="4796971" y="5664201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Z12020Z000A</a:t>
            </a:r>
          </a:p>
        </p:txBody>
      </p:sp>
      <p:sp>
        <p:nvSpPr>
          <p:cNvPr id="19" name="Téglalap 18"/>
          <p:cNvSpPr/>
          <p:nvPr/>
        </p:nvSpPr>
        <p:spPr>
          <a:xfrm>
            <a:off x="7003137" y="5664201"/>
            <a:ext cx="3323775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1B2 Z000A</a:t>
            </a:r>
            <a:endParaRPr lang="hu-HU" sz="2400" dirty="0"/>
          </a:p>
        </p:txBody>
      </p:sp>
      <p:cxnSp>
        <p:nvCxnSpPr>
          <p:cNvPr id="21" name="Egyenes összekötő 20"/>
          <p:cNvCxnSpPr>
            <a:stCxn id="4" idx="2"/>
          </p:cNvCxnSpPr>
          <p:nvPr/>
        </p:nvCxnSpPr>
        <p:spPr>
          <a:xfrm flipH="1">
            <a:off x="1262743" y="1088571"/>
            <a:ext cx="7258" cy="468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>
            <a:stCxn id="8" idx="1"/>
          </p:cNvCxnSpPr>
          <p:nvPr/>
        </p:nvCxnSpPr>
        <p:spPr>
          <a:xfrm flipH="1">
            <a:off x="1262743" y="1652814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/>
          <p:cNvCxnSpPr/>
          <p:nvPr/>
        </p:nvCxnSpPr>
        <p:spPr>
          <a:xfrm flipH="1">
            <a:off x="1262742" y="4635499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27"/>
          <p:cNvCxnSpPr/>
          <p:nvPr/>
        </p:nvCxnSpPr>
        <p:spPr>
          <a:xfrm>
            <a:off x="3512456" y="1870528"/>
            <a:ext cx="0" cy="183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>
            <a:off x="3512456" y="4748893"/>
            <a:ext cx="0" cy="183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/>
          <p:cNvCxnSpPr/>
          <p:nvPr/>
        </p:nvCxnSpPr>
        <p:spPr>
          <a:xfrm flipH="1">
            <a:off x="3505198" y="2356757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/>
          <p:nvPr/>
        </p:nvCxnSpPr>
        <p:spPr>
          <a:xfrm flipH="1">
            <a:off x="3505197" y="2894692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/>
          <p:cNvCxnSpPr/>
          <p:nvPr/>
        </p:nvCxnSpPr>
        <p:spPr>
          <a:xfrm flipH="1">
            <a:off x="3541486" y="5314498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/>
          <p:cNvCxnSpPr/>
          <p:nvPr/>
        </p:nvCxnSpPr>
        <p:spPr>
          <a:xfrm flipH="1">
            <a:off x="3512456" y="5862413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/>
          <p:cNvSpPr/>
          <p:nvPr/>
        </p:nvSpPr>
        <p:spPr>
          <a:xfrm>
            <a:off x="246742" y="617754"/>
            <a:ext cx="1108891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/>
          <p:cNvSpPr/>
          <p:nvPr/>
        </p:nvSpPr>
        <p:spPr>
          <a:xfrm>
            <a:off x="2518227" y="1375799"/>
            <a:ext cx="9572173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 33"/>
          <p:cNvSpPr/>
          <p:nvPr/>
        </p:nvSpPr>
        <p:spPr>
          <a:xfrm>
            <a:off x="2518226" y="4419600"/>
            <a:ext cx="9673773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/>
          <p:cNvSpPr/>
          <p:nvPr/>
        </p:nvSpPr>
        <p:spPr>
          <a:xfrm>
            <a:off x="4647708" y="2076447"/>
            <a:ext cx="7442692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4647708" y="2685571"/>
            <a:ext cx="7442692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/>
          <p:cNvSpPr/>
          <p:nvPr/>
        </p:nvSpPr>
        <p:spPr>
          <a:xfrm>
            <a:off x="4749307" y="4994964"/>
            <a:ext cx="7442692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/>
          <p:cNvSpPr/>
          <p:nvPr/>
        </p:nvSpPr>
        <p:spPr>
          <a:xfrm>
            <a:off x="4767941" y="5607946"/>
            <a:ext cx="7424058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41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75772" y="65314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Z20000Z000A</a:t>
            </a:r>
          </a:p>
        </p:txBody>
      </p:sp>
      <p:sp>
        <p:nvSpPr>
          <p:cNvPr id="5" name="Téglalap 4"/>
          <p:cNvSpPr/>
          <p:nvPr/>
        </p:nvSpPr>
        <p:spPr>
          <a:xfrm>
            <a:off x="2518228" y="653143"/>
            <a:ext cx="347617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err="1"/>
              <a:t>Finished</a:t>
            </a:r>
            <a:r>
              <a:rPr lang="hu-HU" sz="2400" dirty="0"/>
              <a:t> Product 2 Z000A</a:t>
            </a:r>
          </a:p>
        </p:txBody>
      </p:sp>
      <p:sp>
        <p:nvSpPr>
          <p:cNvPr id="8" name="Téglalap 7"/>
          <p:cNvSpPr/>
          <p:nvPr/>
        </p:nvSpPr>
        <p:spPr>
          <a:xfrm>
            <a:off x="2518228" y="1435100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Z21000Z000A</a:t>
            </a:r>
          </a:p>
        </p:txBody>
      </p:sp>
      <p:sp>
        <p:nvSpPr>
          <p:cNvPr id="9" name="Téglalap 8"/>
          <p:cNvSpPr/>
          <p:nvPr/>
        </p:nvSpPr>
        <p:spPr>
          <a:xfrm>
            <a:off x="4760683" y="1435100"/>
            <a:ext cx="455748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Semmi</a:t>
            </a:r>
            <a:r>
              <a:rPr lang="en-US" sz="2400" dirty="0"/>
              <a:t> Finished Product 2A Z000A</a:t>
            </a:r>
            <a:endParaRPr lang="hu-HU" sz="2400" dirty="0"/>
          </a:p>
        </p:txBody>
      </p:sp>
      <p:sp>
        <p:nvSpPr>
          <p:cNvPr id="10" name="Téglalap 9"/>
          <p:cNvSpPr/>
          <p:nvPr/>
        </p:nvSpPr>
        <p:spPr>
          <a:xfrm>
            <a:off x="2518228" y="4419600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Z22000Z000A</a:t>
            </a:r>
          </a:p>
        </p:txBody>
      </p:sp>
      <p:sp>
        <p:nvSpPr>
          <p:cNvPr id="11" name="Téglalap 10"/>
          <p:cNvSpPr/>
          <p:nvPr/>
        </p:nvSpPr>
        <p:spPr>
          <a:xfrm>
            <a:off x="4760684" y="4419600"/>
            <a:ext cx="4557486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Semmi</a:t>
            </a:r>
            <a:r>
              <a:rPr lang="en-US" sz="2400" dirty="0"/>
              <a:t> Finished Product 2B Z000A</a:t>
            </a:r>
            <a:endParaRPr lang="hu-HU" sz="2400" dirty="0"/>
          </a:p>
        </p:txBody>
      </p:sp>
      <p:sp>
        <p:nvSpPr>
          <p:cNvPr id="12" name="Téglalap 11"/>
          <p:cNvSpPr/>
          <p:nvPr/>
        </p:nvSpPr>
        <p:spPr>
          <a:xfrm>
            <a:off x="4760683" y="213904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Z21010Z000A</a:t>
            </a:r>
          </a:p>
        </p:txBody>
      </p:sp>
      <p:sp>
        <p:nvSpPr>
          <p:cNvPr id="13" name="Téglalap 12"/>
          <p:cNvSpPr/>
          <p:nvPr/>
        </p:nvSpPr>
        <p:spPr>
          <a:xfrm>
            <a:off x="7003139" y="2139043"/>
            <a:ext cx="336006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2A1 Z000A</a:t>
            </a:r>
            <a:endParaRPr lang="hu-HU" sz="2400" dirty="0"/>
          </a:p>
        </p:txBody>
      </p:sp>
      <p:sp>
        <p:nvSpPr>
          <p:cNvPr id="14" name="Téglalap 13"/>
          <p:cNvSpPr/>
          <p:nvPr/>
        </p:nvSpPr>
        <p:spPr>
          <a:xfrm>
            <a:off x="4760683" y="2688773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Z21020Z000A</a:t>
            </a:r>
          </a:p>
        </p:txBody>
      </p:sp>
      <p:sp>
        <p:nvSpPr>
          <p:cNvPr id="15" name="Téglalap 14"/>
          <p:cNvSpPr/>
          <p:nvPr/>
        </p:nvSpPr>
        <p:spPr>
          <a:xfrm>
            <a:off x="7003138" y="2688773"/>
            <a:ext cx="3323775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2A2 Z000A</a:t>
            </a:r>
            <a:endParaRPr lang="hu-HU" sz="2400" dirty="0"/>
          </a:p>
        </p:txBody>
      </p:sp>
      <p:sp>
        <p:nvSpPr>
          <p:cNvPr id="16" name="Téglalap 15"/>
          <p:cNvSpPr/>
          <p:nvPr/>
        </p:nvSpPr>
        <p:spPr>
          <a:xfrm>
            <a:off x="4796971" y="5094515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Z22010Z000A</a:t>
            </a:r>
          </a:p>
        </p:txBody>
      </p:sp>
      <p:sp>
        <p:nvSpPr>
          <p:cNvPr id="17" name="Téglalap 16"/>
          <p:cNvSpPr/>
          <p:nvPr/>
        </p:nvSpPr>
        <p:spPr>
          <a:xfrm>
            <a:off x="7003138" y="5094515"/>
            <a:ext cx="336006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2B1 Z000A</a:t>
            </a:r>
            <a:endParaRPr lang="hu-HU" sz="2400" dirty="0"/>
          </a:p>
        </p:txBody>
      </p:sp>
      <p:sp>
        <p:nvSpPr>
          <p:cNvPr id="18" name="Téglalap 17"/>
          <p:cNvSpPr/>
          <p:nvPr/>
        </p:nvSpPr>
        <p:spPr>
          <a:xfrm>
            <a:off x="4796971" y="5664201"/>
            <a:ext cx="1988457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Z22020Z000A</a:t>
            </a:r>
          </a:p>
        </p:txBody>
      </p:sp>
      <p:sp>
        <p:nvSpPr>
          <p:cNvPr id="19" name="Téglalap 18"/>
          <p:cNvSpPr/>
          <p:nvPr/>
        </p:nvSpPr>
        <p:spPr>
          <a:xfrm>
            <a:off x="7003137" y="5664201"/>
            <a:ext cx="3323775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Raw Material 2B2 Z000A</a:t>
            </a:r>
            <a:endParaRPr lang="hu-HU" sz="2400" dirty="0"/>
          </a:p>
        </p:txBody>
      </p:sp>
      <p:cxnSp>
        <p:nvCxnSpPr>
          <p:cNvPr id="21" name="Egyenes összekötő 20"/>
          <p:cNvCxnSpPr>
            <a:stCxn id="4" idx="2"/>
          </p:cNvCxnSpPr>
          <p:nvPr/>
        </p:nvCxnSpPr>
        <p:spPr>
          <a:xfrm flipH="1">
            <a:off x="1262743" y="1088571"/>
            <a:ext cx="7258" cy="468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>
            <a:stCxn id="8" idx="1"/>
          </p:cNvCxnSpPr>
          <p:nvPr/>
        </p:nvCxnSpPr>
        <p:spPr>
          <a:xfrm flipH="1">
            <a:off x="1262743" y="1652814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/>
          <p:cNvCxnSpPr/>
          <p:nvPr/>
        </p:nvCxnSpPr>
        <p:spPr>
          <a:xfrm flipH="1">
            <a:off x="1262742" y="4635499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27"/>
          <p:cNvCxnSpPr/>
          <p:nvPr/>
        </p:nvCxnSpPr>
        <p:spPr>
          <a:xfrm>
            <a:off x="3512456" y="1870528"/>
            <a:ext cx="0" cy="183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>
            <a:off x="3512456" y="4748893"/>
            <a:ext cx="0" cy="183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/>
          <p:cNvCxnSpPr/>
          <p:nvPr/>
        </p:nvCxnSpPr>
        <p:spPr>
          <a:xfrm flipH="1">
            <a:off x="3505198" y="2356757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/>
          <p:nvPr/>
        </p:nvCxnSpPr>
        <p:spPr>
          <a:xfrm flipH="1">
            <a:off x="3505197" y="2894692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/>
          <p:cNvCxnSpPr/>
          <p:nvPr/>
        </p:nvCxnSpPr>
        <p:spPr>
          <a:xfrm flipH="1">
            <a:off x="3541486" y="5314498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/>
          <p:cNvCxnSpPr/>
          <p:nvPr/>
        </p:nvCxnSpPr>
        <p:spPr>
          <a:xfrm flipH="1">
            <a:off x="3512456" y="5862413"/>
            <a:ext cx="1255485" cy="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/>
          <p:cNvSpPr/>
          <p:nvPr/>
        </p:nvSpPr>
        <p:spPr>
          <a:xfrm>
            <a:off x="246742" y="617754"/>
            <a:ext cx="1108891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/>
          <p:cNvSpPr/>
          <p:nvPr/>
        </p:nvSpPr>
        <p:spPr>
          <a:xfrm>
            <a:off x="2518227" y="1379300"/>
            <a:ext cx="9483273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 33"/>
          <p:cNvSpPr/>
          <p:nvPr/>
        </p:nvSpPr>
        <p:spPr>
          <a:xfrm>
            <a:off x="2518227" y="4360829"/>
            <a:ext cx="9483273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/>
          <p:cNvSpPr/>
          <p:nvPr/>
        </p:nvSpPr>
        <p:spPr>
          <a:xfrm>
            <a:off x="4760683" y="2037087"/>
            <a:ext cx="711200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4760682" y="2623972"/>
            <a:ext cx="711200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/>
          <p:cNvSpPr/>
          <p:nvPr/>
        </p:nvSpPr>
        <p:spPr>
          <a:xfrm>
            <a:off x="4760682" y="5041543"/>
            <a:ext cx="711200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/>
          <p:cNvSpPr/>
          <p:nvPr/>
        </p:nvSpPr>
        <p:spPr>
          <a:xfrm>
            <a:off x="4760682" y="5581187"/>
            <a:ext cx="7112004" cy="56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815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 33"/>
          <p:cNvSpPr/>
          <p:nvPr/>
        </p:nvSpPr>
        <p:spPr>
          <a:xfrm>
            <a:off x="137885" y="595086"/>
            <a:ext cx="195217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/>
              <a:t>Front Wheel</a:t>
            </a:r>
            <a:endParaRPr lang="hu-HU" sz="2400" dirty="0"/>
          </a:p>
        </p:txBody>
      </p:sp>
      <p:cxnSp>
        <p:nvCxnSpPr>
          <p:cNvPr id="20" name="Egyenes összekötő 19"/>
          <p:cNvCxnSpPr>
            <a:stCxn id="34" idx="2"/>
          </p:cNvCxnSpPr>
          <p:nvPr/>
        </p:nvCxnSpPr>
        <p:spPr>
          <a:xfrm>
            <a:off x="1113971" y="1030514"/>
            <a:ext cx="0" cy="569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Kép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1196767"/>
            <a:ext cx="3209044" cy="5528564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01" y="1187263"/>
            <a:ext cx="3276603" cy="5596123"/>
          </a:xfrm>
          <a:prstGeom prst="rect">
            <a:avLst/>
          </a:prstGeom>
        </p:spPr>
      </p:pic>
      <p:cxnSp>
        <p:nvCxnSpPr>
          <p:cNvPr id="37" name="Egyenes összekötő 36"/>
          <p:cNvCxnSpPr/>
          <p:nvPr/>
        </p:nvCxnSpPr>
        <p:spPr>
          <a:xfrm>
            <a:off x="1113971" y="1524000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/>
          <p:cNvCxnSpPr/>
          <p:nvPr/>
        </p:nvCxnSpPr>
        <p:spPr>
          <a:xfrm>
            <a:off x="1113971" y="2126343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/>
          <p:cNvCxnSpPr/>
          <p:nvPr/>
        </p:nvCxnSpPr>
        <p:spPr>
          <a:xfrm>
            <a:off x="1113971" y="2757715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/>
          <p:cNvCxnSpPr/>
          <p:nvPr/>
        </p:nvCxnSpPr>
        <p:spPr>
          <a:xfrm>
            <a:off x="1113971" y="3998686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/>
          <p:cNvCxnSpPr/>
          <p:nvPr/>
        </p:nvCxnSpPr>
        <p:spPr>
          <a:xfrm>
            <a:off x="1113971" y="3403600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/>
          <p:cNvCxnSpPr/>
          <p:nvPr/>
        </p:nvCxnSpPr>
        <p:spPr>
          <a:xfrm>
            <a:off x="1113971" y="4586514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/>
          <p:cNvCxnSpPr/>
          <p:nvPr/>
        </p:nvCxnSpPr>
        <p:spPr>
          <a:xfrm>
            <a:off x="1113971" y="520337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/>
          <p:cNvCxnSpPr/>
          <p:nvPr/>
        </p:nvCxnSpPr>
        <p:spPr>
          <a:xfrm>
            <a:off x="1113971" y="586377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/>
          <p:cNvCxnSpPr/>
          <p:nvPr/>
        </p:nvCxnSpPr>
        <p:spPr>
          <a:xfrm>
            <a:off x="1113971" y="645160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/>
          <p:cNvSpPr/>
          <p:nvPr/>
        </p:nvSpPr>
        <p:spPr>
          <a:xfrm>
            <a:off x="2149501" y="5489124"/>
            <a:ext cx="7270270" cy="656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80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 33"/>
          <p:cNvSpPr/>
          <p:nvPr/>
        </p:nvSpPr>
        <p:spPr>
          <a:xfrm>
            <a:off x="137885" y="150242"/>
            <a:ext cx="195217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err="1" smtClean="0"/>
              <a:t>Frameset</a:t>
            </a:r>
            <a:endParaRPr lang="hu-HU" sz="2400" dirty="0"/>
          </a:p>
        </p:txBody>
      </p:sp>
      <p:cxnSp>
        <p:nvCxnSpPr>
          <p:cNvPr id="20" name="Egyenes összekötő 19"/>
          <p:cNvCxnSpPr>
            <a:stCxn id="34" idx="2"/>
          </p:cNvCxnSpPr>
          <p:nvPr/>
        </p:nvCxnSpPr>
        <p:spPr>
          <a:xfrm>
            <a:off x="1113971" y="585670"/>
            <a:ext cx="0" cy="614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/>
          <p:cNvCxnSpPr/>
          <p:nvPr/>
        </p:nvCxnSpPr>
        <p:spPr>
          <a:xfrm>
            <a:off x="1113971" y="967943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/>
          <p:cNvCxnSpPr/>
          <p:nvPr/>
        </p:nvCxnSpPr>
        <p:spPr>
          <a:xfrm>
            <a:off x="1113971" y="147143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/>
          <p:cNvCxnSpPr/>
          <p:nvPr/>
        </p:nvCxnSpPr>
        <p:spPr>
          <a:xfrm>
            <a:off x="1113971" y="1892735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/>
          <p:cNvCxnSpPr/>
          <p:nvPr/>
        </p:nvCxnSpPr>
        <p:spPr>
          <a:xfrm>
            <a:off x="1113971" y="2725939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/>
          <p:cNvCxnSpPr/>
          <p:nvPr/>
        </p:nvCxnSpPr>
        <p:spPr>
          <a:xfrm>
            <a:off x="1113971" y="2316198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/>
          <p:cNvCxnSpPr/>
          <p:nvPr/>
        </p:nvCxnSpPr>
        <p:spPr>
          <a:xfrm>
            <a:off x="1113971" y="3128414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/>
          <p:cNvCxnSpPr/>
          <p:nvPr/>
        </p:nvCxnSpPr>
        <p:spPr>
          <a:xfrm>
            <a:off x="1113971" y="362170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/>
          <p:cNvCxnSpPr/>
          <p:nvPr/>
        </p:nvCxnSpPr>
        <p:spPr>
          <a:xfrm>
            <a:off x="1113971" y="4022607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/>
          <p:cNvCxnSpPr/>
          <p:nvPr/>
        </p:nvCxnSpPr>
        <p:spPr>
          <a:xfrm>
            <a:off x="1113971" y="4449806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762523"/>
            <a:ext cx="2212502" cy="397937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00" y="4645497"/>
            <a:ext cx="2212503" cy="2212503"/>
          </a:xfrm>
          <a:prstGeom prst="rect">
            <a:avLst/>
          </a:prstGeom>
        </p:spPr>
      </p:pic>
      <p:cxnSp>
        <p:nvCxnSpPr>
          <p:cNvPr id="21" name="Egyenes összekötő 20"/>
          <p:cNvCxnSpPr/>
          <p:nvPr/>
        </p:nvCxnSpPr>
        <p:spPr>
          <a:xfrm>
            <a:off x="1113971" y="485938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/>
          <p:cNvCxnSpPr/>
          <p:nvPr/>
        </p:nvCxnSpPr>
        <p:spPr>
          <a:xfrm>
            <a:off x="1113971" y="573568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1113971" y="5307056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/>
          <p:nvPr/>
        </p:nvCxnSpPr>
        <p:spPr>
          <a:xfrm>
            <a:off x="1113971" y="615478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113971" y="656118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41" y="766015"/>
            <a:ext cx="2320259" cy="3919889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883" y="4661189"/>
            <a:ext cx="2226555" cy="20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 33"/>
          <p:cNvSpPr/>
          <p:nvPr/>
        </p:nvSpPr>
        <p:spPr>
          <a:xfrm>
            <a:off x="137885" y="595086"/>
            <a:ext cx="1952172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err="1" smtClean="0"/>
              <a:t>Rear</a:t>
            </a:r>
            <a:r>
              <a:rPr lang="hu-HU" sz="2400" dirty="0" smtClean="0"/>
              <a:t> Wheel</a:t>
            </a:r>
            <a:endParaRPr lang="hu-HU" sz="2400" dirty="0"/>
          </a:p>
        </p:txBody>
      </p:sp>
      <p:cxnSp>
        <p:nvCxnSpPr>
          <p:cNvPr id="20" name="Egyenes összekötő 19"/>
          <p:cNvCxnSpPr>
            <a:stCxn id="34" idx="2"/>
          </p:cNvCxnSpPr>
          <p:nvPr/>
        </p:nvCxnSpPr>
        <p:spPr>
          <a:xfrm>
            <a:off x="1113971" y="1030514"/>
            <a:ext cx="0" cy="569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/>
          <p:cNvCxnSpPr/>
          <p:nvPr/>
        </p:nvCxnSpPr>
        <p:spPr>
          <a:xfrm>
            <a:off x="1113971" y="1524000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/>
          <p:cNvCxnSpPr/>
          <p:nvPr/>
        </p:nvCxnSpPr>
        <p:spPr>
          <a:xfrm>
            <a:off x="1113971" y="2126343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/>
          <p:cNvCxnSpPr/>
          <p:nvPr/>
        </p:nvCxnSpPr>
        <p:spPr>
          <a:xfrm>
            <a:off x="1113971" y="2757715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/>
          <p:cNvCxnSpPr/>
          <p:nvPr/>
        </p:nvCxnSpPr>
        <p:spPr>
          <a:xfrm>
            <a:off x="1113971" y="3998686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/>
          <p:cNvCxnSpPr/>
          <p:nvPr/>
        </p:nvCxnSpPr>
        <p:spPr>
          <a:xfrm>
            <a:off x="1113971" y="3403600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/>
          <p:cNvCxnSpPr/>
          <p:nvPr/>
        </p:nvCxnSpPr>
        <p:spPr>
          <a:xfrm>
            <a:off x="1113971" y="4586514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/>
          <p:cNvCxnSpPr/>
          <p:nvPr/>
        </p:nvCxnSpPr>
        <p:spPr>
          <a:xfrm>
            <a:off x="1113971" y="520337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/>
          <p:cNvCxnSpPr/>
          <p:nvPr/>
        </p:nvCxnSpPr>
        <p:spPr>
          <a:xfrm>
            <a:off x="1113971" y="5863772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/>
          <p:cNvCxnSpPr/>
          <p:nvPr/>
        </p:nvCxnSpPr>
        <p:spPr>
          <a:xfrm>
            <a:off x="1113971" y="6451601"/>
            <a:ext cx="80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1227144"/>
            <a:ext cx="3178629" cy="554308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70" y="1259418"/>
            <a:ext cx="3239740" cy="53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2"/>
            <a:ext cx="12201513" cy="6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4592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Material BOM </a:t>
            </a:r>
            <a:r>
              <a:rPr lang="hu-HU" sz="2400" dirty="0" smtClean="0"/>
              <a:t>- Alapvető funkciók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155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Létrehozás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74490"/>
            <a:ext cx="0" cy="167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35798" y="144889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52650" y="1222175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CS01 - Egyedileg (űrlapkitöltéssel)</a:t>
            </a:r>
            <a:endParaRPr lang="hu-HU" sz="2400" dirty="0"/>
          </a:p>
        </p:txBody>
      </p:sp>
      <p:cxnSp>
        <p:nvCxnSpPr>
          <p:cNvPr id="50" name="Egyenes összekötő 49"/>
          <p:cNvCxnSpPr/>
          <p:nvPr/>
        </p:nvCxnSpPr>
        <p:spPr>
          <a:xfrm>
            <a:off x="1528547" y="1880589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zövegdoboz 50"/>
          <p:cNvSpPr txBox="1"/>
          <p:nvPr/>
        </p:nvSpPr>
        <p:spPr>
          <a:xfrm>
            <a:off x="2145399" y="1653874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CS02 - Másolással – referencia anyagjegyzékről</a:t>
            </a:r>
            <a:endParaRPr lang="hu-HU" sz="2400" dirty="0"/>
          </a:p>
        </p:txBody>
      </p:sp>
      <p:cxnSp>
        <p:nvCxnSpPr>
          <p:cNvPr id="52" name="Egyenes összekötő 51"/>
          <p:cNvCxnSpPr/>
          <p:nvPr/>
        </p:nvCxnSpPr>
        <p:spPr>
          <a:xfrm>
            <a:off x="1535798" y="228459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/>
          <p:cNvSpPr txBox="1"/>
          <p:nvPr/>
        </p:nvSpPr>
        <p:spPr>
          <a:xfrm>
            <a:off x="2152650" y="205787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CS07 - Kiterjesztéssel – más telephelyre / üzemre</a:t>
            </a:r>
            <a:endParaRPr lang="hu-HU" sz="2400" dirty="0"/>
          </a:p>
        </p:txBody>
      </p:sp>
      <p:cxnSp>
        <p:nvCxnSpPr>
          <p:cNvPr id="54" name="Egyenes összekötő 53"/>
          <p:cNvCxnSpPr/>
          <p:nvPr/>
        </p:nvCxnSpPr>
        <p:spPr>
          <a:xfrm>
            <a:off x="1535798" y="2712909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/>
          <p:cNvSpPr txBox="1"/>
          <p:nvPr/>
        </p:nvSpPr>
        <p:spPr>
          <a:xfrm>
            <a:off x="2152650" y="2486194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FORI APP - Importálással – Excel táblával</a:t>
            </a:r>
            <a:endParaRPr lang="hu-HU" sz="2400" dirty="0"/>
          </a:p>
        </p:txBody>
      </p:sp>
      <p:cxnSp>
        <p:nvCxnSpPr>
          <p:cNvPr id="56" name="Egyenes összekötő 55"/>
          <p:cNvCxnSpPr/>
          <p:nvPr/>
        </p:nvCxnSpPr>
        <p:spPr>
          <a:xfrm>
            <a:off x="646791" y="323247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zövegdoboz 56"/>
          <p:cNvSpPr txBox="1"/>
          <p:nvPr/>
        </p:nvSpPr>
        <p:spPr>
          <a:xfrm>
            <a:off x="1880508" y="3016155"/>
            <a:ext cx="313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CS02/CS08 - Módosítás</a:t>
            </a:r>
            <a:endParaRPr lang="hu-HU" sz="2400" dirty="0"/>
          </a:p>
        </p:txBody>
      </p:sp>
      <p:sp>
        <p:nvSpPr>
          <p:cNvPr id="58" name="Téglalap 57"/>
          <p:cNvSpPr/>
          <p:nvPr/>
        </p:nvSpPr>
        <p:spPr>
          <a:xfrm>
            <a:off x="1256392" y="303653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9" name="Egyenes összekötő 58"/>
          <p:cNvCxnSpPr/>
          <p:nvPr/>
        </p:nvCxnSpPr>
        <p:spPr>
          <a:xfrm>
            <a:off x="646791" y="386615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1880508" y="3649831"/>
            <a:ext cx="338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CS03/CS09 - Megtekintés</a:t>
            </a:r>
            <a:endParaRPr lang="hu-HU" sz="2400" dirty="0"/>
          </a:p>
        </p:txBody>
      </p:sp>
      <p:sp>
        <p:nvSpPr>
          <p:cNvPr id="61" name="Téglalap 60"/>
          <p:cNvSpPr/>
          <p:nvPr/>
        </p:nvSpPr>
        <p:spPr>
          <a:xfrm>
            <a:off x="1247072" y="3670206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2" name="Egyenes összekötő 61"/>
          <p:cNvCxnSpPr/>
          <p:nvPr/>
        </p:nvCxnSpPr>
        <p:spPr>
          <a:xfrm>
            <a:off x="646791" y="509980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zövegdoboz 62"/>
          <p:cNvSpPr txBox="1"/>
          <p:nvPr/>
        </p:nvSpPr>
        <p:spPr>
          <a:xfrm>
            <a:off x="1880508" y="488348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Explosion</a:t>
            </a:r>
            <a:endParaRPr lang="hu-HU" sz="2400" dirty="0"/>
          </a:p>
        </p:txBody>
      </p:sp>
      <p:sp>
        <p:nvSpPr>
          <p:cNvPr id="64" name="Téglalap 63"/>
          <p:cNvSpPr/>
          <p:nvPr/>
        </p:nvSpPr>
        <p:spPr>
          <a:xfrm>
            <a:off x="1241888" y="4887116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5" name="Egyenes összekötő 64"/>
          <p:cNvCxnSpPr/>
          <p:nvPr/>
        </p:nvCxnSpPr>
        <p:spPr>
          <a:xfrm>
            <a:off x="1551213" y="5345149"/>
            <a:ext cx="0" cy="142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gyenes összekötő 65"/>
          <p:cNvCxnSpPr/>
          <p:nvPr/>
        </p:nvCxnSpPr>
        <p:spPr>
          <a:xfrm>
            <a:off x="1543961" y="562898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zövegdoboz 66"/>
          <p:cNvSpPr txBox="1"/>
          <p:nvPr/>
        </p:nvSpPr>
        <p:spPr>
          <a:xfrm>
            <a:off x="2160813" y="5402269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CS11 BOM </a:t>
            </a:r>
            <a:r>
              <a:rPr lang="hu-HU" sz="2400" dirty="0" err="1" smtClean="0"/>
              <a:t>Level</a:t>
            </a:r>
            <a:r>
              <a:rPr lang="hu-HU" sz="2400" dirty="0" smtClean="0"/>
              <a:t> </a:t>
            </a:r>
            <a:r>
              <a:rPr lang="hu-HU" sz="2400" dirty="0" err="1" smtClean="0"/>
              <a:t>by</a:t>
            </a:r>
            <a:r>
              <a:rPr lang="hu-HU" sz="2400" dirty="0" smtClean="0"/>
              <a:t> </a:t>
            </a:r>
            <a:r>
              <a:rPr lang="hu-HU" sz="2400" dirty="0" err="1" smtClean="0"/>
              <a:t>Level</a:t>
            </a:r>
            <a:endParaRPr lang="hu-HU" sz="2400" dirty="0"/>
          </a:p>
        </p:txBody>
      </p:sp>
      <p:cxnSp>
        <p:nvCxnSpPr>
          <p:cNvPr id="68" name="Egyenes összekötő 67"/>
          <p:cNvCxnSpPr/>
          <p:nvPr/>
        </p:nvCxnSpPr>
        <p:spPr>
          <a:xfrm>
            <a:off x="1536710" y="609064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2153562" y="5863933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CS12 </a:t>
            </a:r>
            <a:r>
              <a:rPr lang="hu-HU" sz="2400" dirty="0" err="1" smtClean="0"/>
              <a:t>Multilevel</a:t>
            </a:r>
            <a:r>
              <a:rPr lang="hu-HU" sz="2400" dirty="0" smtClean="0"/>
              <a:t> BOM</a:t>
            </a:r>
            <a:endParaRPr lang="hu-HU" sz="2400" dirty="0"/>
          </a:p>
        </p:txBody>
      </p:sp>
      <p:cxnSp>
        <p:nvCxnSpPr>
          <p:cNvPr id="70" name="Egyenes összekötő 69"/>
          <p:cNvCxnSpPr/>
          <p:nvPr/>
        </p:nvCxnSpPr>
        <p:spPr>
          <a:xfrm>
            <a:off x="1543961" y="660120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2160813" y="6374485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CS13 </a:t>
            </a:r>
            <a:r>
              <a:rPr lang="hu-HU" sz="2400" dirty="0" err="1" smtClean="0"/>
              <a:t>Summarized</a:t>
            </a:r>
            <a:r>
              <a:rPr lang="hu-HU" sz="2400" dirty="0" smtClean="0"/>
              <a:t> BOM</a:t>
            </a:r>
            <a:endParaRPr lang="hu-HU" sz="2400" dirty="0"/>
          </a:p>
        </p:txBody>
      </p:sp>
      <p:cxnSp>
        <p:nvCxnSpPr>
          <p:cNvPr id="72" name="Egyenes összekötő 71"/>
          <p:cNvCxnSpPr/>
          <p:nvPr/>
        </p:nvCxnSpPr>
        <p:spPr>
          <a:xfrm>
            <a:off x="638628" y="451047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zövegdoboz 72"/>
          <p:cNvSpPr txBox="1"/>
          <p:nvPr/>
        </p:nvSpPr>
        <p:spPr>
          <a:xfrm>
            <a:off x="1872345" y="4294156"/>
            <a:ext cx="417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CSMB </a:t>
            </a:r>
            <a:r>
              <a:rPr lang="hu-HU" sz="2400" b="1" dirty="0"/>
              <a:t>- Material BOM Browser </a:t>
            </a:r>
            <a:endParaRPr lang="hu-HU" sz="2400" dirty="0"/>
          </a:p>
        </p:txBody>
      </p:sp>
      <p:sp>
        <p:nvSpPr>
          <p:cNvPr id="74" name="Téglalap 73"/>
          <p:cNvSpPr/>
          <p:nvPr/>
        </p:nvSpPr>
        <p:spPr>
          <a:xfrm>
            <a:off x="1238909" y="4314531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1906885" y="790289"/>
            <a:ext cx="8591943" cy="2118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/>
          <p:cNvSpPr/>
          <p:nvPr/>
        </p:nvSpPr>
        <p:spPr>
          <a:xfrm>
            <a:off x="1960798" y="2981279"/>
            <a:ext cx="8591943" cy="1145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/>
          <p:cNvSpPr/>
          <p:nvPr/>
        </p:nvSpPr>
        <p:spPr>
          <a:xfrm>
            <a:off x="1960798" y="4308221"/>
            <a:ext cx="8591943" cy="464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/>
          <p:cNvSpPr/>
          <p:nvPr/>
        </p:nvSpPr>
        <p:spPr>
          <a:xfrm>
            <a:off x="1960797" y="4853724"/>
            <a:ext cx="8591943" cy="191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446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211853"/>
            <a:ext cx="232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További funkciók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616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396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Explosion</a:t>
            </a:r>
            <a:r>
              <a:rPr lang="hu-HU" sz="2400" b="1" dirty="0" smtClean="0"/>
              <a:t> HANA version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74490"/>
            <a:ext cx="0" cy="191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35798" y="169589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52650" y="1469179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CS11H - BOM </a:t>
            </a:r>
            <a:r>
              <a:rPr lang="hu-HU" sz="2400" dirty="0" err="1" smtClean="0"/>
              <a:t>Level</a:t>
            </a:r>
            <a:r>
              <a:rPr lang="hu-HU" sz="2400" dirty="0" smtClean="0"/>
              <a:t> </a:t>
            </a:r>
            <a:r>
              <a:rPr lang="hu-HU" sz="2400" dirty="0" err="1" smtClean="0"/>
              <a:t>by</a:t>
            </a:r>
            <a:r>
              <a:rPr lang="hu-HU" sz="2400" dirty="0" smtClean="0"/>
              <a:t> </a:t>
            </a:r>
            <a:r>
              <a:rPr lang="hu-HU" sz="2400" dirty="0" err="1" smtClean="0"/>
              <a:t>Level</a:t>
            </a:r>
            <a:endParaRPr lang="hu-HU" sz="2400" dirty="0"/>
          </a:p>
        </p:txBody>
      </p:sp>
      <p:cxnSp>
        <p:nvCxnSpPr>
          <p:cNvPr id="50" name="Egyenes összekötő 49"/>
          <p:cNvCxnSpPr/>
          <p:nvPr/>
        </p:nvCxnSpPr>
        <p:spPr>
          <a:xfrm>
            <a:off x="1528547" y="234401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zövegdoboz 50"/>
          <p:cNvSpPr txBox="1"/>
          <p:nvPr/>
        </p:nvSpPr>
        <p:spPr>
          <a:xfrm>
            <a:off x="2145399" y="2117299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CS12H - </a:t>
            </a:r>
            <a:r>
              <a:rPr lang="hu-HU" sz="2400" dirty="0" err="1" smtClean="0"/>
              <a:t>Multilevel</a:t>
            </a:r>
            <a:r>
              <a:rPr lang="hu-HU" sz="2400" dirty="0" smtClean="0"/>
              <a:t> BOM</a:t>
            </a:r>
            <a:endParaRPr lang="hu-HU" sz="2400" dirty="0"/>
          </a:p>
        </p:txBody>
      </p:sp>
      <p:cxnSp>
        <p:nvCxnSpPr>
          <p:cNvPr id="52" name="Egyenes összekötő 51"/>
          <p:cNvCxnSpPr/>
          <p:nvPr/>
        </p:nvCxnSpPr>
        <p:spPr>
          <a:xfrm>
            <a:off x="1535798" y="295322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/>
          <p:cNvSpPr txBox="1"/>
          <p:nvPr/>
        </p:nvSpPr>
        <p:spPr>
          <a:xfrm>
            <a:off x="2152650" y="2726505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CS13H - </a:t>
            </a:r>
            <a:r>
              <a:rPr lang="hu-HU" sz="2400" dirty="0" err="1" smtClean="0"/>
              <a:t>Summarized</a:t>
            </a:r>
            <a:r>
              <a:rPr lang="hu-HU" sz="2400" dirty="0" smtClean="0"/>
              <a:t> BOM</a:t>
            </a:r>
            <a:endParaRPr lang="hu-HU" sz="2400" dirty="0"/>
          </a:p>
        </p:txBody>
      </p:sp>
      <p:cxnSp>
        <p:nvCxnSpPr>
          <p:cNvPr id="27" name="Egyenes összekötő 26"/>
          <p:cNvCxnSpPr/>
          <p:nvPr/>
        </p:nvCxnSpPr>
        <p:spPr>
          <a:xfrm>
            <a:off x="638628" y="3508476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1872345" y="3292157"/>
            <a:ext cx="22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Where-Used</a:t>
            </a:r>
            <a:r>
              <a:rPr lang="hu-HU" sz="2400" b="1" dirty="0" smtClean="0"/>
              <a:t> List</a:t>
            </a:r>
            <a:endParaRPr lang="hu-HU" sz="2400" dirty="0"/>
          </a:p>
        </p:txBody>
      </p:sp>
      <p:sp>
        <p:nvSpPr>
          <p:cNvPr id="29" name="Téglalap 28"/>
          <p:cNvSpPr/>
          <p:nvPr/>
        </p:nvSpPr>
        <p:spPr>
          <a:xfrm>
            <a:off x="1248229" y="3312532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/>
          <p:cNvCxnSpPr/>
          <p:nvPr/>
        </p:nvCxnSpPr>
        <p:spPr>
          <a:xfrm>
            <a:off x="645682" y="598480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/>
          <p:cNvSpPr txBox="1"/>
          <p:nvPr/>
        </p:nvSpPr>
        <p:spPr>
          <a:xfrm>
            <a:off x="1879399" y="5768486"/>
            <a:ext cx="2434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Comparsion</a:t>
            </a:r>
            <a:endParaRPr lang="hu-HU" sz="2400" dirty="0"/>
          </a:p>
        </p:txBody>
      </p:sp>
      <p:sp>
        <p:nvSpPr>
          <p:cNvPr id="39" name="Téglalap 38"/>
          <p:cNvSpPr/>
          <p:nvPr/>
        </p:nvSpPr>
        <p:spPr>
          <a:xfrm>
            <a:off x="1255283" y="5788861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0" name="Egyenes összekötő 39"/>
          <p:cNvCxnSpPr/>
          <p:nvPr/>
        </p:nvCxnSpPr>
        <p:spPr>
          <a:xfrm>
            <a:off x="1535799" y="3681441"/>
            <a:ext cx="0" cy="191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/>
          <p:cNvCxnSpPr/>
          <p:nvPr/>
        </p:nvCxnSpPr>
        <p:spPr>
          <a:xfrm>
            <a:off x="1528547" y="410284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2145399" y="3876130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CS15 - Material</a:t>
            </a:r>
            <a:endParaRPr lang="hu-HU" sz="2400" dirty="0"/>
          </a:p>
        </p:txBody>
      </p:sp>
      <p:cxnSp>
        <p:nvCxnSpPr>
          <p:cNvPr id="43" name="Egyenes összekötő 42"/>
          <p:cNvCxnSpPr/>
          <p:nvPr/>
        </p:nvCxnSpPr>
        <p:spPr>
          <a:xfrm>
            <a:off x="1521296" y="470742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/>
          <p:cNvSpPr txBox="1"/>
          <p:nvPr/>
        </p:nvSpPr>
        <p:spPr>
          <a:xfrm>
            <a:off x="2138148" y="448070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CS15M – </a:t>
            </a:r>
            <a:r>
              <a:rPr lang="hu-HU" sz="2400" dirty="0" err="1" smtClean="0"/>
              <a:t>Multiple</a:t>
            </a:r>
            <a:r>
              <a:rPr lang="hu-HU" sz="2400" dirty="0" smtClean="0"/>
              <a:t> Material</a:t>
            </a:r>
            <a:endParaRPr lang="hu-HU" sz="2400" dirty="0"/>
          </a:p>
        </p:txBody>
      </p:sp>
      <p:cxnSp>
        <p:nvCxnSpPr>
          <p:cNvPr id="45" name="Egyenes összekötő 44"/>
          <p:cNvCxnSpPr/>
          <p:nvPr/>
        </p:nvCxnSpPr>
        <p:spPr>
          <a:xfrm>
            <a:off x="1528547" y="536017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/>
          <p:cNvSpPr txBox="1"/>
          <p:nvPr/>
        </p:nvSpPr>
        <p:spPr>
          <a:xfrm>
            <a:off x="2145399" y="5133456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CSD5 – </a:t>
            </a:r>
            <a:r>
              <a:rPr lang="hu-HU" sz="2400" dirty="0" err="1" smtClean="0"/>
              <a:t>Document</a:t>
            </a:r>
            <a:r>
              <a:rPr lang="hu-HU" sz="2400" dirty="0" smtClean="0"/>
              <a:t> </a:t>
            </a:r>
            <a:r>
              <a:rPr lang="hu-HU" sz="2400" dirty="0" err="1" smtClean="0"/>
              <a:t>Single</a:t>
            </a:r>
            <a:r>
              <a:rPr lang="hu-HU" sz="2400" dirty="0" err="1"/>
              <a:t>-</a:t>
            </a:r>
            <a:r>
              <a:rPr lang="hu-HU" sz="2400" dirty="0" err="1" smtClean="0"/>
              <a:t>Level</a:t>
            </a:r>
            <a:endParaRPr lang="hu-HU" sz="2400" dirty="0"/>
          </a:p>
        </p:txBody>
      </p:sp>
      <p:cxnSp>
        <p:nvCxnSpPr>
          <p:cNvPr id="48" name="Egyenes összekötő 47"/>
          <p:cNvCxnSpPr/>
          <p:nvPr/>
        </p:nvCxnSpPr>
        <p:spPr>
          <a:xfrm>
            <a:off x="1543050" y="6158237"/>
            <a:ext cx="0" cy="65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/>
          <p:cNvCxnSpPr/>
          <p:nvPr/>
        </p:nvCxnSpPr>
        <p:spPr>
          <a:xfrm>
            <a:off x="1535798" y="657964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zövegdoboz 61"/>
          <p:cNvSpPr txBox="1"/>
          <p:nvPr/>
        </p:nvSpPr>
        <p:spPr>
          <a:xfrm>
            <a:off x="2152650" y="6352926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CS14 – BOM </a:t>
            </a:r>
            <a:r>
              <a:rPr lang="hu-HU" sz="2400" dirty="0" err="1" smtClean="0"/>
              <a:t>Comparsion</a:t>
            </a:r>
            <a:endParaRPr lang="hu-HU" sz="2400" dirty="0"/>
          </a:p>
        </p:txBody>
      </p:sp>
      <p:sp>
        <p:nvSpPr>
          <p:cNvPr id="31" name="Téglalap 30"/>
          <p:cNvSpPr/>
          <p:nvPr/>
        </p:nvSpPr>
        <p:spPr>
          <a:xfrm>
            <a:off x="1879399" y="842000"/>
            <a:ext cx="8509201" cy="2259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/>
          <p:cNvSpPr/>
          <p:nvPr/>
        </p:nvSpPr>
        <p:spPr>
          <a:xfrm>
            <a:off x="1969313" y="3405077"/>
            <a:ext cx="8509201" cy="2259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/>
          <p:cNvSpPr/>
          <p:nvPr/>
        </p:nvSpPr>
        <p:spPr>
          <a:xfrm>
            <a:off x="1969312" y="5588470"/>
            <a:ext cx="8509201" cy="1222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4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6592"/>
            <a:ext cx="2179866" cy="217986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1" y="2975427"/>
            <a:ext cx="2971328" cy="96072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009" y="2075922"/>
            <a:ext cx="2742196" cy="101524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428" y="3590928"/>
            <a:ext cx="2799359" cy="106332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91" y="5020698"/>
            <a:ext cx="2742196" cy="98983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591" y="799768"/>
            <a:ext cx="3125083" cy="603909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098" y="765473"/>
            <a:ext cx="5456330" cy="115455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1" y="4324604"/>
            <a:ext cx="2705100" cy="1685925"/>
          </a:xfrm>
          <a:prstGeom prst="rect">
            <a:avLst/>
          </a:prstGeom>
        </p:spPr>
      </p:pic>
      <p:sp>
        <p:nvSpPr>
          <p:cNvPr id="13" name="Téglalap 12"/>
          <p:cNvSpPr/>
          <p:nvPr/>
        </p:nvSpPr>
        <p:spPr>
          <a:xfrm>
            <a:off x="391886" y="6010529"/>
            <a:ext cx="751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https://www.cideon.com/solutions/sap/sap-ectr-interface-to-solidworks/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4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7" y="681158"/>
            <a:ext cx="11765870" cy="617684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0"/>
            <a:ext cx="1983240" cy="6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8286" cy="68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196375"/>
            <a:ext cx="4688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Create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material</a:t>
            </a:r>
            <a:r>
              <a:rPr lang="hu-HU" sz="2400" b="1" dirty="0" smtClean="0"/>
              <a:t> BOM: </a:t>
            </a:r>
            <a:r>
              <a:rPr lang="hu-HU" sz="2400" b="1" dirty="0" err="1" smtClean="0"/>
              <a:t>Initial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Screen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1359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Material: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657683" y="234160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1891400" y="2125282"/>
            <a:ext cx="84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Plant</a:t>
            </a:r>
            <a:endParaRPr lang="hu-HU" sz="2400" dirty="0"/>
          </a:p>
        </p:txBody>
      </p:sp>
      <p:sp>
        <p:nvSpPr>
          <p:cNvPr id="16" name="Téglalap 15"/>
          <p:cNvSpPr/>
          <p:nvPr/>
        </p:nvSpPr>
        <p:spPr>
          <a:xfrm>
            <a:off x="1267284" y="2145657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74490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35798" y="169589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52651" y="1469179"/>
            <a:ext cx="7254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Félkésztermék</a:t>
            </a:r>
            <a:r>
              <a:rPr lang="hu-HU" sz="2400" dirty="0"/>
              <a:t>, késztermék, kereskedelmi áru </a:t>
            </a:r>
            <a:r>
              <a:rPr lang="hu-HU" sz="2400" dirty="0" smtClean="0"/>
              <a:t>azonosítója</a:t>
            </a:r>
            <a:endParaRPr lang="hu-HU" sz="2400" dirty="0"/>
          </a:p>
        </p:txBody>
      </p:sp>
      <p:cxnSp>
        <p:nvCxnSpPr>
          <p:cNvPr id="28" name="Egyenes összekötő 27"/>
          <p:cNvCxnSpPr/>
          <p:nvPr/>
        </p:nvCxnSpPr>
        <p:spPr>
          <a:xfrm>
            <a:off x="1543050" y="2406091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>
            <a:off x="1535798" y="296342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/>
          <p:cNvSpPr txBox="1"/>
          <p:nvPr/>
        </p:nvSpPr>
        <p:spPr>
          <a:xfrm>
            <a:off x="2152651" y="2736707"/>
            <a:ext cx="552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Telephely / Fióktelep / Létesítmény / </a:t>
            </a:r>
            <a:r>
              <a:rPr lang="hu-HU" sz="2400" dirty="0" smtClean="0"/>
              <a:t>Üzem</a:t>
            </a:r>
            <a:endParaRPr lang="hu-HU" sz="2400" dirty="0"/>
          </a:p>
        </p:txBody>
      </p:sp>
      <p:cxnSp>
        <p:nvCxnSpPr>
          <p:cNvPr id="32" name="Egyenes összekötő 31"/>
          <p:cNvCxnSpPr/>
          <p:nvPr/>
        </p:nvCxnSpPr>
        <p:spPr>
          <a:xfrm>
            <a:off x="657683" y="466739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/>
          <p:nvPr/>
        </p:nvSpPr>
        <p:spPr>
          <a:xfrm>
            <a:off x="1891400" y="4451075"/>
            <a:ext cx="2329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Alternative</a:t>
            </a:r>
            <a:r>
              <a:rPr lang="hu-HU" sz="2400" b="1" dirty="0" smtClean="0"/>
              <a:t> BOM</a:t>
            </a:r>
            <a:endParaRPr lang="hu-HU" sz="2400" dirty="0"/>
          </a:p>
        </p:txBody>
      </p:sp>
      <p:sp>
        <p:nvSpPr>
          <p:cNvPr id="34" name="Téglalap 33"/>
          <p:cNvSpPr/>
          <p:nvPr/>
        </p:nvSpPr>
        <p:spPr>
          <a:xfrm>
            <a:off x="1267284" y="447145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5" name="Egyenes összekötő 34"/>
          <p:cNvCxnSpPr/>
          <p:nvPr/>
        </p:nvCxnSpPr>
        <p:spPr>
          <a:xfrm>
            <a:off x="1543050" y="4731884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535798" y="528921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övegdoboz 36"/>
          <p:cNvSpPr txBox="1"/>
          <p:nvPr/>
        </p:nvSpPr>
        <p:spPr>
          <a:xfrm>
            <a:off x="2152651" y="5062500"/>
            <a:ext cx="670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Másodlagos, harmadlagos alternatív anyagjegyzékek</a:t>
            </a:r>
            <a:endParaRPr lang="hu-HU" sz="2400" dirty="0"/>
          </a:p>
        </p:txBody>
      </p:sp>
      <p:cxnSp>
        <p:nvCxnSpPr>
          <p:cNvPr id="38" name="Egyenes összekötő 37"/>
          <p:cNvCxnSpPr/>
          <p:nvPr/>
        </p:nvCxnSpPr>
        <p:spPr>
          <a:xfrm>
            <a:off x="666916" y="586936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zövegdoboz 38"/>
          <p:cNvSpPr txBox="1"/>
          <p:nvPr/>
        </p:nvSpPr>
        <p:spPr>
          <a:xfrm>
            <a:off x="1900633" y="5653043"/>
            <a:ext cx="154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Valid </a:t>
            </a:r>
            <a:r>
              <a:rPr lang="hu-HU" sz="2400" b="1" dirty="0" err="1" smtClean="0"/>
              <a:t>From</a:t>
            </a:r>
            <a:endParaRPr lang="hu-HU" sz="2400" dirty="0"/>
          </a:p>
        </p:txBody>
      </p:sp>
      <p:sp>
        <p:nvSpPr>
          <p:cNvPr id="40" name="Téglalap 39"/>
          <p:cNvSpPr/>
          <p:nvPr/>
        </p:nvSpPr>
        <p:spPr>
          <a:xfrm>
            <a:off x="1276517" y="5673418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1552283" y="5933852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/>
          <p:cNvCxnSpPr/>
          <p:nvPr/>
        </p:nvCxnSpPr>
        <p:spPr>
          <a:xfrm>
            <a:off x="1545031" y="649118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doboz 42"/>
          <p:cNvSpPr txBox="1"/>
          <p:nvPr/>
        </p:nvSpPr>
        <p:spPr>
          <a:xfrm>
            <a:off x="2161884" y="6264468"/>
            <a:ext cx="275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Érvényesség kezdete</a:t>
            </a:r>
            <a:endParaRPr lang="hu-HU" sz="2400" dirty="0"/>
          </a:p>
        </p:txBody>
      </p:sp>
      <p:cxnSp>
        <p:nvCxnSpPr>
          <p:cNvPr id="44" name="Egyenes összekötő 43"/>
          <p:cNvCxnSpPr/>
          <p:nvPr/>
        </p:nvCxnSpPr>
        <p:spPr>
          <a:xfrm>
            <a:off x="666916" y="355934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zövegdoboz 44"/>
          <p:cNvSpPr txBox="1"/>
          <p:nvPr/>
        </p:nvSpPr>
        <p:spPr>
          <a:xfrm>
            <a:off x="1900633" y="3343023"/>
            <a:ext cx="161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Bom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Usage</a:t>
            </a:r>
            <a:endParaRPr lang="hu-HU" sz="2400" dirty="0"/>
          </a:p>
        </p:txBody>
      </p:sp>
      <p:sp>
        <p:nvSpPr>
          <p:cNvPr id="46" name="Téglalap 45"/>
          <p:cNvSpPr/>
          <p:nvPr/>
        </p:nvSpPr>
        <p:spPr>
          <a:xfrm>
            <a:off x="1276517" y="3363398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7" name="Egyenes összekötő 46"/>
          <p:cNvCxnSpPr/>
          <p:nvPr/>
        </p:nvCxnSpPr>
        <p:spPr>
          <a:xfrm>
            <a:off x="1552283" y="3623832"/>
            <a:ext cx="0" cy="77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47"/>
          <p:cNvCxnSpPr/>
          <p:nvPr/>
        </p:nvCxnSpPr>
        <p:spPr>
          <a:xfrm>
            <a:off x="1545031" y="418116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zövegdoboz 48"/>
          <p:cNvSpPr txBox="1"/>
          <p:nvPr/>
        </p:nvSpPr>
        <p:spPr>
          <a:xfrm>
            <a:off x="2161884" y="3954448"/>
            <a:ext cx="6000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Anyagjegyzék felhasználása: </a:t>
            </a:r>
            <a:r>
              <a:rPr lang="hu-HU" sz="2400" dirty="0" err="1" smtClean="0"/>
              <a:t>Production</a:t>
            </a:r>
            <a:r>
              <a:rPr lang="hu-HU" sz="2400" dirty="0" smtClean="0"/>
              <a:t> / Sales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9706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196375"/>
            <a:ext cx="349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BOM </a:t>
            </a:r>
            <a:r>
              <a:rPr lang="hu-HU" sz="2400" b="1" dirty="0" err="1" smtClean="0"/>
              <a:t>Document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Structure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646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Header</a:t>
            </a:r>
            <a:r>
              <a:rPr lang="hu-HU" sz="2400" b="1" dirty="0" smtClean="0"/>
              <a:t>                                                        </a:t>
            </a:r>
            <a:r>
              <a:rPr lang="hu-HU" sz="2400" b="1" dirty="0" err="1" smtClean="0"/>
              <a:t>Table</a:t>
            </a:r>
            <a:r>
              <a:rPr lang="hu-HU" sz="2400" b="1" dirty="0" smtClean="0"/>
              <a:t>: STKO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74490"/>
            <a:ext cx="0" cy="248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35798" y="1559967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52651" y="1333252"/>
            <a:ext cx="27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Quantities</a:t>
            </a:r>
            <a:r>
              <a:rPr lang="hu-HU" sz="2400" dirty="0" smtClean="0"/>
              <a:t>/Long Text</a:t>
            </a:r>
            <a:endParaRPr lang="hu-HU" sz="2400" dirty="0"/>
          </a:p>
        </p:txBody>
      </p:sp>
      <p:cxnSp>
        <p:nvCxnSpPr>
          <p:cNvPr id="50" name="Egyenes összekötő 49"/>
          <p:cNvCxnSpPr/>
          <p:nvPr/>
        </p:nvCxnSpPr>
        <p:spPr>
          <a:xfrm>
            <a:off x="1535798" y="2176417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zövegdoboz 50"/>
          <p:cNvSpPr txBox="1"/>
          <p:nvPr/>
        </p:nvSpPr>
        <p:spPr>
          <a:xfrm>
            <a:off x="2152651" y="1949702"/>
            <a:ext cx="190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Addition</a:t>
            </a:r>
            <a:r>
              <a:rPr lang="hu-HU" sz="2400" dirty="0" smtClean="0"/>
              <a:t> Data</a:t>
            </a:r>
            <a:endParaRPr lang="hu-HU" sz="2400" dirty="0"/>
          </a:p>
        </p:txBody>
      </p:sp>
      <p:cxnSp>
        <p:nvCxnSpPr>
          <p:cNvPr id="52" name="Egyenes összekötő 51"/>
          <p:cNvCxnSpPr/>
          <p:nvPr/>
        </p:nvCxnSpPr>
        <p:spPr>
          <a:xfrm>
            <a:off x="1535798" y="2792867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/>
          <p:cNvSpPr txBox="1"/>
          <p:nvPr/>
        </p:nvSpPr>
        <p:spPr>
          <a:xfrm>
            <a:off x="2152651" y="2566152"/>
            <a:ext cx="2683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Administration</a:t>
            </a:r>
            <a:r>
              <a:rPr lang="hu-HU" sz="2400" dirty="0" smtClean="0"/>
              <a:t> Data</a:t>
            </a:r>
            <a:endParaRPr lang="hu-HU" sz="2400" dirty="0"/>
          </a:p>
        </p:txBody>
      </p:sp>
      <p:cxnSp>
        <p:nvCxnSpPr>
          <p:cNvPr id="54" name="Egyenes összekötő 53"/>
          <p:cNvCxnSpPr/>
          <p:nvPr/>
        </p:nvCxnSpPr>
        <p:spPr>
          <a:xfrm>
            <a:off x="1535798" y="3391522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/>
          <p:cNvSpPr txBox="1"/>
          <p:nvPr/>
        </p:nvSpPr>
        <p:spPr>
          <a:xfrm>
            <a:off x="2152651" y="3164807"/>
            <a:ext cx="3013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Document</a:t>
            </a:r>
            <a:r>
              <a:rPr lang="hu-HU" sz="2400" dirty="0" smtClean="0"/>
              <a:t> Assignment</a:t>
            </a:r>
            <a:endParaRPr lang="hu-HU" sz="2400" dirty="0"/>
          </a:p>
        </p:txBody>
      </p:sp>
      <p:cxnSp>
        <p:nvCxnSpPr>
          <p:cNvPr id="56" name="Egyenes összekötő 55"/>
          <p:cNvCxnSpPr/>
          <p:nvPr/>
        </p:nvCxnSpPr>
        <p:spPr>
          <a:xfrm>
            <a:off x="638628" y="402140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zövegdoboz 56"/>
          <p:cNvSpPr txBox="1"/>
          <p:nvPr/>
        </p:nvSpPr>
        <p:spPr>
          <a:xfrm>
            <a:off x="1872345" y="3805086"/>
            <a:ext cx="647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Item</a:t>
            </a:r>
            <a:r>
              <a:rPr lang="hu-HU" sz="2400" b="1" dirty="0" smtClean="0"/>
              <a:t>                                                            </a:t>
            </a:r>
            <a:r>
              <a:rPr lang="hu-HU" sz="2400" b="1" dirty="0" err="1" smtClean="0"/>
              <a:t>Table</a:t>
            </a:r>
            <a:r>
              <a:rPr lang="hu-HU" sz="2400" b="1" dirty="0" smtClean="0"/>
              <a:t>: STPO</a:t>
            </a:r>
            <a:endParaRPr lang="hu-HU" sz="2400" dirty="0"/>
          </a:p>
        </p:txBody>
      </p:sp>
      <p:sp>
        <p:nvSpPr>
          <p:cNvPr id="58" name="Téglalap 57"/>
          <p:cNvSpPr/>
          <p:nvPr/>
        </p:nvSpPr>
        <p:spPr>
          <a:xfrm>
            <a:off x="1248229" y="3825461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9" name="Egyenes összekötő 58"/>
          <p:cNvCxnSpPr/>
          <p:nvPr/>
        </p:nvCxnSpPr>
        <p:spPr>
          <a:xfrm>
            <a:off x="1543050" y="4266751"/>
            <a:ext cx="0" cy="248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59"/>
          <p:cNvCxnSpPr/>
          <p:nvPr/>
        </p:nvCxnSpPr>
        <p:spPr>
          <a:xfrm>
            <a:off x="1535798" y="455222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zövegdoboz 60"/>
          <p:cNvSpPr txBox="1"/>
          <p:nvPr/>
        </p:nvSpPr>
        <p:spPr>
          <a:xfrm>
            <a:off x="2152651" y="4325513"/>
            <a:ext cx="146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Basic Data</a:t>
            </a:r>
            <a:endParaRPr lang="hu-HU" sz="2400" dirty="0"/>
          </a:p>
        </p:txBody>
      </p:sp>
      <p:cxnSp>
        <p:nvCxnSpPr>
          <p:cNvPr id="62" name="Egyenes összekötő 61"/>
          <p:cNvCxnSpPr/>
          <p:nvPr/>
        </p:nvCxnSpPr>
        <p:spPr>
          <a:xfrm>
            <a:off x="1535798" y="516867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zövegdoboz 62"/>
          <p:cNvSpPr txBox="1"/>
          <p:nvPr/>
        </p:nvSpPr>
        <p:spPr>
          <a:xfrm>
            <a:off x="2152651" y="4941963"/>
            <a:ext cx="224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Status/Long Text</a:t>
            </a:r>
            <a:endParaRPr lang="hu-HU" sz="2400" dirty="0"/>
          </a:p>
        </p:txBody>
      </p:sp>
      <p:cxnSp>
        <p:nvCxnSpPr>
          <p:cNvPr id="64" name="Egyenes összekötő 63"/>
          <p:cNvCxnSpPr/>
          <p:nvPr/>
        </p:nvCxnSpPr>
        <p:spPr>
          <a:xfrm>
            <a:off x="1535798" y="578512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zövegdoboz 64"/>
          <p:cNvSpPr txBox="1"/>
          <p:nvPr/>
        </p:nvSpPr>
        <p:spPr>
          <a:xfrm>
            <a:off x="2152651" y="5558413"/>
            <a:ext cx="2034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Administration</a:t>
            </a:r>
            <a:endParaRPr lang="hu-HU" sz="2400" dirty="0"/>
          </a:p>
        </p:txBody>
      </p:sp>
      <p:cxnSp>
        <p:nvCxnSpPr>
          <p:cNvPr id="66" name="Egyenes összekötő 65"/>
          <p:cNvCxnSpPr/>
          <p:nvPr/>
        </p:nvCxnSpPr>
        <p:spPr>
          <a:xfrm>
            <a:off x="1535798" y="638378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zövegdoboz 66"/>
          <p:cNvSpPr txBox="1"/>
          <p:nvPr/>
        </p:nvSpPr>
        <p:spPr>
          <a:xfrm>
            <a:off x="2152651" y="6157068"/>
            <a:ext cx="3013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 smtClean="0"/>
              <a:t>Document</a:t>
            </a:r>
            <a:r>
              <a:rPr lang="hu-HU" sz="2400" dirty="0" smtClean="0"/>
              <a:t> Assignment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0982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196375"/>
            <a:ext cx="688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Create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material</a:t>
            </a:r>
            <a:r>
              <a:rPr lang="hu-HU" sz="2400" b="1" dirty="0" smtClean="0"/>
              <a:t> BOM: </a:t>
            </a:r>
            <a:r>
              <a:rPr lang="hu-HU" sz="2400" dirty="0" smtClean="0"/>
              <a:t>General </a:t>
            </a:r>
            <a:r>
              <a:rPr lang="hu-HU" sz="2400" dirty="0" err="1" smtClean="0"/>
              <a:t>Item</a:t>
            </a:r>
            <a:r>
              <a:rPr lang="hu-HU" sz="2400" dirty="0" smtClean="0"/>
              <a:t> Overview Part 1.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Kép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6" y="813940"/>
            <a:ext cx="11088914" cy="59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196375"/>
            <a:ext cx="688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Create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material</a:t>
            </a:r>
            <a:r>
              <a:rPr lang="hu-HU" sz="2400" b="1" dirty="0" smtClean="0"/>
              <a:t> BOM: </a:t>
            </a:r>
            <a:r>
              <a:rPr lang="hu-HU" sz="2400" dirty="0" smtClean="0"/>
              <a:t>General </a:t>
            </a:r>
            <a:r>
              <a:rPr lang="hu-HU" sz="2400" dirty="0" err="1" smtClean="0"/>
              <a:t>Item</a:t>
            </a:r>
            <a:r>
              <a:rPr lang="hu-HU" sz="2400" dirty="0" smtClean="0"/>
              <a:t> Overview Part 1.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1980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Item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Category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/>
          <p:cNvCxnSpPr/>
          <p:nvPr/>
        </p:nvCxnSpPr>
        <p:spPr>
          <a:xfrm>
            <a:off x="1543050" y="1234586"/>
            <a:ext cx="0" cy="2200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1550313" y="165599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/>
          <p:cNvSpPr txBox="1"/>
          <p:nvPr/>
        </p:nvSpPr>
        <p:spPr>
          <a:xfrm>
            <a:off x="2167166" y="1429275"/>
            <a:ext cx="177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L: Stock </a:t>
            </a:r>
            <a:r>
              <a:rPr lang="hu-HU" sz="2400" dirty="0" err="1"/>
              <a:t>i</a:t>
            </a:r>
            <a:r>
              <a:rPr lang="hu-HU" sz="2400" dirty="0" err="1" smtClean="0"/>
              <a:t>tem</a:t>
            </a:r>
            <a:endParaRPr lang="hu-HU" sz="2400" dirty="0"/>
          </a:p>
        </p:txBody>
      </p:sp>
      <p:cxnSp>
        <p:nvCxnSpPr>
          <p:cNvPr id="50" name="Egyenes összekötő 49"/>
          <p:cNvCxnSpPr/>
          <p:nvPr/>
        </p:nvCxnSpPr>
        <p:spPr>
          <a:xfrm>
            <a:off x="1550313" y="2123046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zövegdoboz 50"/>
          <p:cNvSpPr txBox="1"/>
          <p:nvPr/>
        </p:nvSpPr>
        <p:spPr>
          <a:xfrm>
            <a:off x="2167166" y="1896331"/>
            <a:ext cx="244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N</a:t>
            </a:r>
            <a:r>
              <a:rPr lang="hu-HU" sz="2400" dirty="0" smtClean="0"/>
              <a:t>: Non-</a:t>
            </a:r>
            <a:r>
              <a:rPr lang="hu-HU" sz="2400" dirty="0" err="1" smtClean="0"/>
              <a:t>stock</a:t>
            </a:r>
            <a:r>
              <a:rPr lang="hu-HU" sz="2400" dirty="0" smtClean="0"/>
              <a:t> </a:t>
            </a:r>
            <a:r>
              <a:rPr lang="hu-HU" sz="2400" dirty="0" err="1"/>
              <a:t>i</a:t>
            </a:r>
            <a:r>
              <a:rPr lang="hu-HU" sz="2400" dirty="0" err="1" smtClean="0"/>
              <a:t>tem</a:t>
            </a:r>
            <a:endParaRPr lang="hu-HU" sz="2400" dirty="0"/>
          </a:p>
        </p:txBody>
      </p:sp>
      <p:cxnSp>
        <p:nvCxnSpPr>
          <p:cNvPr id="52" name="Egyenes összekötő 51"/>
          <p:cNvCxnSpPr/>
          <p:nvPr/>
        </p:nvCxnSpPr>
        <p:spPr>
          <a:xfrm>
            <a:off x="1550313" y="259978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/>
          <p:cNvSpPr txBox="1"/>
          <p:nvPr/>
        </p:nvSpPr>
        <p:spPr>
          <a:xfrm>
            <a:off x="2167166" y="2373066"/>
            <a:ext cx="246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D: </a:t>
            </a:r>
            <a:r>
              <a:rPr lang="hu-HU" sz="2400" dirty="0" err="1" smtClean="0"/>
              <a:t>Document</a:t>
            </a:r>
            <a:r>
              <a:rPr lang="hu-HU" sz="2400" dirty="0" smtClean="0"/>
              <a:t> </a:t>
            </a:r>
            <a:r>
              <a:rPr lang="hu-HU" sz="2400" dirty="0" err="1" smtClean="0"/>
              <a:t>item</a:t>
            </a:r>
            <a:endParaRPr lang="hu-HU" sz="2400" dirty="0"/>
          </a:p>
        </p:txBody>
      </p:sp>
      <p:cxnSp>
        <p:nvCxnSpPr>
          <p:cNvPr id="54" name="Egyenes összekötő 53"/>
          <p:cNvCxnSpPr/>
          <p:nvPr/>
        </p:nvCxnSpPr>
        <p:spPr>
          <a:xfrm>
            <a:off x="1527487" y="3076516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/>
          <p:cNvSpPr txBox="1"/>
          <p:nvPr/>
        </p:nvSpPr>
        <p:spPr>
          <a:xfrm>
            <a:off x="2144340" y="2849801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T</a:t>
            </a:r>
            <a:r>
              <a:rPr lang="hu-HU" sz="2400" dirty="0" smtClean="0"/>
              <a:t>: Text </a:t>
            </a:r>
            <a:r>
              <a:rPr lang="hu-HU" sz="2400" dirty="0" err="1" smtClean="0"/>
              <a:t>Item</a:t>
            </a:r>
            <a:endParaRPr lang="hu-HU" sz="2400" dirty="0"/>
          </a:p>
        </p:txBody>
      </p:sp>
      <p:cxnSp>
        <p:nvCxnSpPr>
          <p:cNvPr id="19" name="Egyenes összekötő 18"/>
          <p:cNvCxnSpPr/>
          <p:nvPr/>
        </p:nvCxnSpPr>
        <p:spPr>
          <a:xfrm>
            <a:off x="631228" y="3788900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/>
          <p:nvPr/>
        </p:nvSpPr>
        <p:spPr>
          <a:xfrm>
            <a:off x="1864945" y="3572581"/>
            <a:ext cx="202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Component</a:t>
            </a:r>
            <a:r>
              <a:rPr lang="hu-HU" sz="2400" b="1" dirty="0" smtClean="0"/>
              <a:t> ID</a:t>
            </a:r>
            <a:endParaRPr lang="hu-HU" sz="2400" dirty="0"/>
          </a:p>
        </p:txBody>
      </p:sp>
      <p:sp>
        <p:nvSpPr>
          <p:cNvPr id="21" name="Téglalap 20"/>
          <p:cNvSpPr/>
          <p:nvPr/>
        </p:nvSpPr>
        <p:spPr>
          <a:xfrm>
            <a:off x="1240829" y="3592956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Egyenes összekötő 21"/>
          <p:cNvCxnSpPr/>
          <p:nvPr/>
        </p:nvCxnSpPr>
        <p:spPr>
          <a:xfrm>
            <a:off x="631228" y="4374419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/>
          <p:cNvSpPr txBox="1"/>
          <p:nvPr/>
        </p:nvSpPr>
        <p:spPr>
          <a:xfrm>
            <a:off x="1864945" y="4158100"/>
            <a:ext cx="321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Component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Description</a:t>
            </a:r>
            <a:endParaRPr lang="hu-HU" sz="2400" dirty="0"/>
          </a:p>
        </p:txBody>
      </p:sp>
      <p:sp>
        <p:nvSpPr>
          <p:cNvPr id="27" name="Téglalap 26"/>
          <p:cNvSpPr/>
          <p:nvPr/>
        </p:nvSpPr>
        <p:spPr>
          <a:xfrm>
            <a:off x="1240829" y="4178475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8" name="Egyenes összekötő 27"/>
          <p:cNvCxnSpPr/>
          <p:nvPr/>
        </p:nvCxnSpPr>
        <p:spPr>
          <a:xfrm>
            <a:off x="626271" y="495379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/>
          <p:cNvSpPr txBox="1"/>
          <p:nvPr/>
        </p:nvSpPr>
        <p:spPr>
          <a:xfrm>
            <a:off x="1859988" y="4737479"/>
            <a:ext cx="131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Quantity</a:t>
            </a:r>
            <a:endParaRPr lang="hu-HU" sz="2400" dirty="0"/>
          </a:p>
        </p:txBody>
      </p:sp>
      <p:sp>
        <p:nvSpPr>
          <p:cNvPr id="30" name="Téglalap 29"/>
          <p:cNvSpPr/>
          <p:nvPr/>
        </p:nvSpPr>
        <p:spPr>
          <a:xfrm>
            <a:off x="1235872" y="4757854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1" name="Egyenes összekötő 30"/>
          <p:cNvCxnSpPr/>
          <p:nvPr/>
        </p:nvCxnSpPr>
        <p:spPr>
          <a:xfrm>
            <a:off x="626271" y="5516481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/>
          <p:cNvSpPr txBox="1"/>
          <p:nvPr/>
        </p:nvSpPr>
        <p:spPr>
          <a:xfrm>
            <a:off x="1859988" y="530016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Unit</a:t>
            </a:r>
            <a:endParaRPr lang="hu-HU" sz="2400" dirty="0"/>
          </a:p>
        </p:txBody>
      </p:sp>
      <p:sp>
        <p:nvSpPr>
          <p:cNvPr id="33" name="Téglalap 32"/>
          <p:cNvSpPr/>
          <p:nvPr/>
        </p:nvSpPr>
        <p:spPr>
          <a:xfrm>
            <a:off x="1235872" y="5320537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33"/>
          <p:cNvCxnSpPr/>
          <p:nvPr/>
        </p:nvCxnSpPr>
        <p:spPr>
          <a:xfrm>
            <a:off x="619633" y="6077906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/>
          <p:cNvSpPr txBox="1"/>
          <p:nvPr/>
        </p:nvSpPr>
        <p:spPr>
          <a:xfrm>
            <a:off x="1853350" y="5861587"/>
            <a:ext cx="269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Valid </a:t>
            </a:r>
            <a:r>
              <a:rPr lang="hu-HU" sz="2400" b="1" dirty="0" err="1" smtClean="0"/>
              <a:t>from</a:t>
            </a:r>
            <a:r>
              <a:rPr lang="hu-HU" sz="2400" b="1" dirty="0" smtClean="0"/>
              <a:t> - Valid </a:t>
            </a:r>
            <a:r>
              <a:rPr lang="hu-HU" sz="2400" b="1" dirty="0" err="1" smtClean="0"/>
              <a:t>to</a:t>
            </a:r>
            <a:endParaRPr lang="hu-HU" sz="2400" dirty="0"/>
          </a:p>
        </p:txBody>
      </p:sp>
      <p:sp>
        <p:nvSpPr>
          <p:cNvPr id="36" name="Téglalap 35"/>
          <p:cNvSpPr/>
          <p:nvPr/>
        </p:nvSpPr>
        <p:spPr>
          <a:xfrm>
            <a:off x="1229234" y="5881962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84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174171" y="232230"/>
            <a:ext cx="9289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03086" y="196375"/>
            <a:ext cx="688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Create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material</a:t>
            </a:r>
            <a:r>
              <a:rPr lang="hu-HU" sz="2400" b="1" dirty="0" smtClean="0"/>
              <a:t> BOM: </a:t>
            </a:r>
            <a:r>
              <a:rPr lang="hu-HU" sz="2400" dirty="0" smtClean="0"/>
              <a:t>General </a:t>
            </a:r>
            <a:r>
              <a:rPr lang="hu-HU" sz="2400" dirty="0" err="1" smtClean="0"/>
              <a:t>Item</a:t>
            </a:r>
            <a:r>
              <a:rPr lang="hu-HU" sz="2400" dirty="0" smtClean="0"/>
              <a:t> Overview Part 1.</a:t>
            </a:r>
            <a:endParaRPr lang="hu-HU" sz="2400" dirty="0"/>
          </a:p>
        </p:txBody>
      </p:sp>
      <p:cxnSp>
        <p:nvCxnSpPr>
          <p:cNvPr id="8" name="Egyenes összekötő 7"/>
          <p:cNvCxnSpPr>
            <a:stCxn id="5" idx="2"/>
          </p:cNvCxnSpPr>
          <p:nvPr/>
        </p:nvCxnSpPr>
        <p:spPr>
          <a:xfrm>
            <a:off x="638629" y="653143"/>
            <a:ext cx="0" cy="5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638628" y="1029144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1872345" y="812825"/>
            <a:ext cx="26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Assembly Indicator</a:t>
            </a:r>
            <a:endParaRPr lang="hu-HU" sz="2400" dirty="0"/>
          </a:p>
        </p:txBody>
      </p:sp>
      <p:sp>
        <p:nvSpPr>
          <p:cNvPr id="13" name="Téglalap 12"/>
          <p:cNvSpPr/>
          <p:nvPr/>
        </p:nvSpPr>
        <p:spPr>
          <a:xfrm>
            <a:off x="1248229" y="833200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9" name="Egyenes összekötő 18"/>
          <p:cNvCxnSpPr/>
          <p:nvPr/>
        </p:nvCxnSpPr>
        <p:spPr>
          <a:xfrm>
            <a:off x="631228" y="1691587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/>
          <p:nvPr/>
        </p:nvSpPr>
        <p:spPr>
          <a:xfrm>
            <a:off x="1864945" y="1475268"/>
            <a:ext cx="2544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Sub-item</a:t>
            </a:r>
            <a:r>
              <a:rPr lang="hu-HU" sz="2400" b="1" dirty="0" smtClean="0"/>
              <a:t> indicator</a:t>
            </a:r>
            <a:endParaRPr lang="hu-HU" sz="2400" dirty="0"/>
          </a:p>
        </p:txBody>
      </p:sp>
      <p:sp>
        <p:nvSpPr>
          <p:cNvPr id="21" name="Téglalap 20"/>
          <p:cNvSpPr/>
          <p:nvPr/>
        </p:nvSpPr>
        <p:spPr>
          <a:xfrm>
            <a:off x="1240829" y="1495643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Egyenes összekötő 21"/>
          <p:cNvCxnSpPr/>
          <p:nvPr/>
        </p:nvCxnSpPr>
        <p:spPr>
          <a:xfrm>
            <a:off x="631228" y="2277106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/>
          <p:cNvSpPr txBox="1"/>
          <p:nvPr/>
        </p:nvSpPr>
        <p:spPr>
          <a:xfrm>
            <a:off x="1864945" y="2060787"/>
            <a:ext cx="224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Change</a:t>
            </a:r>
            <a:r>
              <a:rPr lang="hu-HU" sz="2400" b="1" dirty="0" smtClean="0"/>
              <a:t> Number</a:t>
            </a:r>
            <a:endParaRPr lang="hu-HU" sz="2400" dirty="0"/>
          </a:p>
        </p:txBody>
      </p:sp>
      <p:sp>
        <p:nvSpPr>
          <p:cNvPr id="27" name="Téglalap 26"/>
          <p:cNvSpPr/>
          <p:nvPr/>
        </p:nvSpPr>
        <p:spPr>
          <a:xfrm>
            <a:off x="1240829" y="2081162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/>
          <p:cNvCxnSpPr/>
          <p:nvPr/>
        </p:nvCxnSpPr>
        <p:spPr>
          <a:xfrm>
            <a:off x="638628" y="2935805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/>
          <p:cNvSpPr txBox="1"/>
          <p:nvPr/>
        </p:nvSpPr>
        <p:spPr>
          <a:xfrm>
            <a:off x="1872345" y="2719486"/>
            <a:ext cx="2007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/>
              <a:t>Phantom</a:t>
            </a:r>
            <a:r>
              <a:rPr lang="hu-HU" sz="2400" b="1" dirty="0" smtClean="0"/>
              <a:t> </a:t>
            </a:r>
            <a:r>
              <a:rPr lang="hu-HU" sz="2400" b="1" dirty="0" err="1" smtClean="0"/>
              <a:t>Item</a:t>
            </a:r>
            <a:endParaRPr lang="hu-HU" sz="2400" dirty="0"/>
          </a:p>
        </p:txBody>
      </p:sp>
      <p:sp>
        <p:nvSpPr>
          <p:cNvPr id="39" name="Téglalap 38"/>
          <p:cNvSpPr/>
          <p:nvPr/>
        </p:nvSpPr>
        <p:spPr>
          <a:xfrm>
            <a:off x="1248229" y="2739861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0" name="Egyenes összekötő 39"/>
          <p:cNvCxnSpPr/>
          <p:nvPr/>
        </p:nvCxnSpPr>
        <p:spPr>
          <a:xfrm>
            <a:off x="638628" y="3617323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/>
          <p:cNvSpPr txBox="1"/>
          <p:nvPr/>
        </p:nvSpPr>
        <p:spPr>
          <a:xfrm>
            <a:off x="1872345" y="3401004"/>
            <a:ext cx="20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Fixed Quantity</a:t>
            </a:r>
            <a:endParaRPr lang="hu-HU" sz="2400" dirty="0"/>
          </a:p>
        </p:txBody>
      </p:sp>
      <p:sp>
        <p:nvSpPr>
          <p:cNvPr id="42" name="Téglalap 41"/>
          <p:cNvSpPr/>
          <p:nvPr/>
        </p:nvSpPr>
        <p:spPr>
          <a:xfrm>
            <a:off x="1248229" y="3421379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3" name="Egyenes összekötő 42"/>
          <p:cNvCxnSpPr/>
          <p:nvPr/>
        </p:nvCxnSpPr>
        <p:spPr>
          <a:xfrm>
            <a:off x="631228" y="4299708"/>
            <a:ext cx="609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/>
          <p:cNvSpPr txBox="1"/>
          <p:nvPr/>
        </p:nvSpPr>
        <p:spPr>
          <a:xfrm>
            <a:off x="1864945" y="4083389"/>
            <a:ext cx="138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/>
              <a:t>Long Text</a:t>
            </a:r>
            <a:endParaRPr lang="hu-HU" sz="2400" dirty="0"/>
          </a:p>
        </p:txBody>
      </p:sp>
      <p:sp>
        <p:nvSpPr>
          <p:cNvPr id="45" name="Téglalap 44"/>
          <p:cNvSpPr/>
          <p:nvPr/>
        </p:nvSpPr>
        <p:spPr>
          <a:xfrm>
            <a:off x="1240829" y="4103764"/>
            <a:ext cx="573315" cy="42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9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1"/>
            <a:ext cx="12192000" cy="68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84"/>
            <a:ext cx="12200126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VDTCI0_Mx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3U7ba1sfm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42E7exuIR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6114" cy="6861348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rot="16200000">
            <a:off x="7765142" y="3246008"/>
            <a:ext cx="668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https://www.sap.com/products/scm/engineering-control-center.html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93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6114" cy="686134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4" y="171449"/>
            <a:ext cx="1425122" cy="142512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70" y="1846792"/>
            <a:ext cx="1739937" cy="56257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6" y="2893646"/>
            <a:ext cx="1528530" cy="9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7968" cy="1124465"/>
          </a:xfrm>
          <a:prstGeom prst="rect">
            <a:avLst/>
          </a:prstGeom>
        </p:spPr>
      </p:pic>
      <p:pic>
        <p:nvPicPr>
          <p:cNvPr id="5" name="A-yrHBJFjI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5297" y="1077355"/>
            <a:ext cx="10276703" cy="57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95550" cy="923925"/>
          </a:xfrm>
          <a:prstGeom prst="rect">
            <a:avLst/>
          </a:prstGeom>
        </p:spPr>
      </p:pic>
      <p:pic>
        <p:nvPicPr>
          <p:cNvPr id="6" name="a4Qx1F8OI2c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8227" y="1056503"/>
            <a:ext cx="10313773" cy="58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641</Words>
  <Application>Microsoft Office PowerPoint</Application>
  <PresentationFormat>Szélesvásznú</PresentationFormat>
  <Paragraphs>196</Paragraphs>
  <Slides>55</Slides>
  <Notes>0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Dr. Lendvai Tamás</dc:creator>
  <cp:lastModifiedBy>Dr. Lendvai Tamás</cp:lastModifiedBy>
  <cp:revision>13</cp:revision>
  <dcterms:created xsi:type="dcterms:W3CDTF">2022-10-11T09:12:24Z</dcterms:created>
  <dcterms:modified xsi:type="dcterms:W3CDTF">2022-10-13T13:31:22Z</dcterms:modified>
</cp:coreProperties>
</file>